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850" r:id="rId2"/>
    <p:sldId id="851" r:id="rId3"/>
    <p:sldId id="784" r:id="rId4"/>
    <p:sldId id="785" r:id="rId5"/>
    <p:sldId id="805" r:id="rId6"/>
    <p:sldId id="808" r:id="rId7"/>
    <p:sldId id="810" r:id="rId8"/>
    <p:sldId id="811" r:id="rId9"/>
    <p:sldId id="768" r:id="rId10"/>
    <p:sldId id="770" r:id="rId11"/>
    <p:sldId id="854" r:id="rId12"/>
    <p:sldId id="303" r:id="rId13"/>
    <p:sldId id="771" r:id="rId14"/>
    <p:sldId id="772" r:id="rId15"/>
    <p:sldId id="853" r:id="rId1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6"/>
    <p:restoredTop sz="95631"/>
  </p:normalViewPr>
  <p:slideViewPr>
    <p:cSldViewPr snapToGrid="0">
      <p:cViewPr varScale="1">
        <p:scale>
          <a:sx n="106" d="100"/>
          <a:sy n="106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A7A7A-B118-4B10-807B-EEF4A05F43C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E92010-779B-4773-AD04-0762ECB6AB76}">
      <dgm:prSet custT="1"/>
      <dgm:spPr/>
      <dgm:t>
        <a:bodyPr/>
        <a:lstStyle/>
        <a:p>
          <a:r>
            <a:rPr lang="nl-BE" sz="3200" dirty="0"/>
            <a:t>EU law applies to Sport in so far it constitutes an economic activity (ECJ case law)</a:t>
          </a:r>
          <a:endParaRPr lang="en-US" sz="3200" dirty="0"/>
        </a:p>
      </dgm:t>
    </dgm:pt>
    <dgm:pt modelId="{275004B3-90F9-4C99-A9D3-A6207CEFEF5B}" type="parTrans" cxnId="{5E4DE417-C163-47E5-88F5-7315AEA7E86B}">
      <dgm:prSet/>
      <dgm:spPr/>
      <dgm:t>
        <a:bodyPr/>
        <a:lstStyle/>
        <a:p>
          <a:endParaRPr lang="en-US"/>
        </a:p>
      </dgm:t>
    </dgm:pt>
    <dgm:pt modelId="{37DDE7E5-3309-4654-AA35-2039FF93F7BD}" type="sibTrans" cxnId="{5E4DE417-C163-47E5-88F5-7315AEA7E86B}">
      <dgm:prSet/>
      <dgm:spPr/>
      <dgm:t>
        <a:bodyPr/>
        <a:lstStyle/>
        <a:p>
          <a:endParaRPr lang="en-US"/>
        </a:p>
      </dgm:t>
    </dgm:pt>
    <dgm:pt modelId="{EEF9E764-62D5-4D89-8D36-AF469507EF81}">
      <dgm:prSet/>
      <dgm:spPr/>
      <dgm:t>
        <a:bodyPr/>
        <a:lstStyle/>
        <a:p>
          <a:r>
            <a:rPr lang="nl-BE" dirty="0"/>
            <a:t>No Activities “purely” social, artistic or sporting ......</a:t>
          </a:r>
          <a:endParaRPr lang="en-US" dirty="0"/>
        </a:p>
      </dgm:t>
    </dgm:pt>
    <dgm:pt modelId="{FB4B1861-7363-4BBB-9DB8-3F483C59B377}" type="parTrans" cxnId="{F6F566C2-3DEA-4F0E-9F03-AA9925DD6052}">
      <dgm:prSet/>
      <dgm:spPr/>
      <dgm:t>
        <a:bodyPr/>
        <a:lstStyle/>
        <a:p>
          <a:endParaRPr lang="en-US"/>
        </a:p>
      </dgm:t>
    </dgm:pt>
    <dgm:pt modelId="{9C3EF685-84F0-4458-9B8B-8CA8AF89C69A}" type="sibTrans" cxnId="{F6F566C2-3DEA-4F0E-9F03-AA9925DD6052}">
      <dgm:prSet/>
      <dgm:spPr/>
      <dgm:t>
        <a:bodyPr/>
        <a:lstStyle/>
        <a:p>
          <a:endParaRPr lang="en-US"/>
        </a:p>
      </dgm:t>
    </dgm:pt>
    <dgm:pt modelId="{51662978-CB5C-4886-85B8-3DA1BE6EF4B0}">
      <dgm:prSet/>
      <dgm:spPr/>
      <dgm:t>
        <a:bodyPr/>
        <a:lstStyle/>
        <a:p>
          <a:r>
            <a:rPr lang="nl-BE" dirty="0"/>
            <a:t>but then “MECA MEDICA” judgement  of 18 July 2006...</a:t>
          </a:r>
          <a:endParaRPr lang="en-US" dirty="0"/>
        </a:p>
      </dgm:t>
    </dgm:pt>
    <dgm:pt modelId="{C1991DE3-B698-43D3-B9C0-C09F1524CE74}" type="parTrans" cxnId="{C69C50B0-6546-4919-BE57-3E48C29C12F5}">
      <dgm:prSet/>
      <dgm:spPr/>
      <dgm:t>
        <a:bodyPr/>
        <a:lstStyle/>
        <a:p>
          <a:endParaRPr lang="en-US"/>
        </a:p>
      </dgm:t>
    </dgm:pt>
    <dgm:pt modelId="{859C1075-D2C3-41EB-B5C8-03CB0F66EE50}" type="sibTrans" cxnId="{C69C50B0-6546-4919-BE57-3E48C29C12F5}">
      <dgm:prSet/>
      <dgm:spPr/>
      <dgm:t>
        <a:bodyPr/>
        <a:lstStyle/>
        <a:p>
          <a:endParaRPr lang="en-US"/>
        </a:p>
      </dgm:t>
    </dgm:pt>
    <dgm:pt modelId="{B5D10205-F448-46B1-BFC4-B551697E464C}">
      <dgm:prSet/>
      <dgm:spPr/>
      <dgm:t>
        <a:bodyPr/>
        <a:lstStyle/>
        <a:p>
          <a:r>
            <a:rPr lang="nl-BE" dirty="0"/>
            <a:t>Test of “Necessity”</a:t>
          </a:r>
          <a:endParaRPr lang="en-US" dirty="0"/>
        </a:p>
      </dgm:t>
    </dgm:pt>
    <dgm:pt modelId="{6AAA33DD-FC64-4E7D-B8BE-EC52D1BE9B96}" type="parTrans" cxnId="{16563241-7421-4F5C-A208-A1C6E1C11600}">
      <dgm:prSet/>
      <dgm:spPr/>
      <dgm:t>
        <a:bodyPr/>
        <a:lstStyle/>
        <a:p>
          <a:endParaRPr lang="en-US"/>
        </a:p>
      </dgm:t>
    </dgm:pt>
    <dgm:pt modelId="{310ADBB5-A5DF-419D-B590-0A7E292B0949}" type="sibTrans" cxnId="{16563241-7421-4F5C-A208-A1C6E1C11600}">
      <dgm:prSet/>
      <dgm:spPr/>
      <dgm:t>
        <a:bodyPr/>
        <a:lstStyle/>
        <a:p>
          <a:endParaRPr lang="en-US"/>
        </a:p>
      </dgm:t>
    </dgm:pt>
    <dgm:pt modelId="{B385A33D-9473-4457-870D-96A835F8172C}">
      <dgm:prSet/>
      <dgm:spPr/>
      <dgm:t>
        <a:bodyPr/>
        <a:lstStyle/>
        <a:p>
          <a:r>
            <a:rPr lang="nl-BE" dirty="0"/>
            <a:t>Test of “Proportionality”</a:t>
          </a:r>
          <a:endParaRPr lang="en-US" dirty="0"/>
        </a:p>
      </dgm:t>
    </dgm:pt>
    <dgm:pt modelId="{2CAC95C5-5D28-48F0-B07B-2C34FB9A3BF0}" type="parTrans" cxnId="{5EE60E29-4296-40A1-88FB-ECA38447DB9A}">
      <dgm:prSet/>
      <dgm:spPr/>
      <dgm:t>
        <a:bodyPr/>
        <a:lstStyle/>
        <a:p>
          <a:endParaRPr lang="en-US"/>
        </a:p>
      </dgm:t>
    </dgm:pt>
    <dgm:pt modelId="{DA4E5C96-2A91-4E59-A68F-F72128C7279D}" type="sibTrans" cxnId="{5EE60E29-4296-40A1-88FB-ECA38447DB9A}">
      <dgm:prSet/>
      <dgm:spPr/>
      <dgm:t>
        <a:bodyPr/>
        <a:lstStyle/>
        <a:p>
          <a:endParaRPr lang="en-US"/>
        </a:p>
      </dgm:t>
    </dgm:pt>
    <dgm:pt modelId="{8707793B-F341-C348-9526-6C3F50706AE3}" type="pres">
      <dgm:prSet presAssocID="{7D3A7A7A-B118-4B10-807B-EEF4A05F43C4}" presName="Name0" presStyleCnt="0">
        <dgm:presLayoutVars>
          <dgm:dir/>
          <dgm:animLvl val="lvl"/>
          <dgm:resizeHandles val="exact"/>
        </dgm:presLayoutVars>
      </dgm:prSet>
      <dgm:spPr/>
    </dgm:pt>
    <dgm:pt modelId="{42448E9D-44FD-9743-9766-C6C2114B77BA}" type="pres">
      <dgm:prSet presAssocID="{04E92010-779B-4773-AD04-0762ECB6AB76}" presName="linNode" presStyleCnt="0"/>
      <dgm:spPr/>
    </dgm:pt>
    <dgm:pt modelId="{E43888B8-2CD4-9744-8286-3139EA6F0AD8}" type="pres">
      <dgm:prSet presAssocID="{04E92010-779B-4773-AD04-0762ECB6AB76}" presName="parentText" presStyleLbl="node1" presStyleIdx="0" presStyleCnt="5" custScaleX="277778">
        <dgm:presLayoutVars>
          <dgm:chMax val="1"/>
          <dgm:bulletEnabled val="1"/>
        </dgm:presLayoutVars>
      </dgm:prSet>
      <dgm:spPr/>
    </dgm:pt>
    <dgm:pt modelId="{6070CAA7-4DDF-5145-9E0D-B95FE5D547DE}" type="pres">
      <dgm:prSet presAssocID="{37DDE7E5-3309-4654-AA35-2039FF93F7BD}" presName="sp" presStyleCnt="0"/>
      <dgm:spPr/>
    </dgm:pt>
    <dgm:pt modelId="{EF4B317E-B2F0-4C49-B3E4-5BB007C65D8C}" type="pres">
      <dgm:prSet presAssocID="{EEF9E764-62D5-4D89-8D36-AF469507EF81}" presName="linNode" presStyleCnt="0"/>
      <dgm:spPr/>
    </dgm:pt>
    <dgm:pt modelId="{5A60E0C4-5719-E14F-902D-C3E7440E2E4C}" type="pres">
      <dgm:prSet presAssocID="{EEF9E764-62D5-4D89-8D36-AF469507EF81}" presName="parentText" presStyleLbl="node1" presStyleIdx="1" presStyleCnt="5" custScaleX="277778">
        <dgm:presLayoutVars>
          <dgm:chMax val="1"/>
          <dgm:bulletEnabled val="1"/>
        </dgm:presLayoutVars>
      </dgm:prSet>
      <dgm:spPr/>
    </dgm:pt>
    <dgm:pt modelId="{140D0E06-3330-F248-A45C-A60A4DB87C1C}" type="pres">
      <dgm:prSet presAssocID="{9C3EF685-84F0-4458-9B8B-8CA8AF89C69A}" presName="sp" presStyleCnt="0"/>
      <dgm:spPr/>
    </dgm:pt>
    <dgm:pt modelId="{7CC3FC06-044D-1542-B989-D60DD15D8072}" type="pres">
      <dgm:prSet presAssocID="{51662978-CB5C-4886-85B8-3DA1BE6EF4B0}" presName="linNode" presStyleCnt="0"/>
      <dgm:spPr/>
    </dgm:pt>
    <dgm:pt modelId="{90A15C00-CAA2-4D4E-8FC1-72EC2CD3D045}" type="pres">
      <dgm:prSet presAssocID="{51662978-CB5C-4886-85B8-3DA1BE6EF4B0}" presName="parentText" presStyleLbl="node1" presStyleIdx="2" presStyleCnt="5" custScaleX="277778" custLinFactNeighborX="-2704" custLinFactNeighborY="2071">
        <dgm:presLayoutVars>
          <dgm:chMax val="1"/>
          <dgm:bulletEnabled val="1"/>
        </dgm:presLayoutVars>
      </dgm:prSet>
      <dgm:spPr/>
    </dgm:pt>
    <dgm:pt modelId="{02BAF0A6-7858-F24B-B1F3-A64D26318624}" type="pres">
      <dgm:prSet presAssocID="{859C1075-D2C3-41EB-B5C8-03CB0F66EE50}" presName="sp" presStyleCnt="0"/>
      <dgm:spPr/>
    </dgm:pt>
    <dgm:pt modelId="{292FA1A1-C476-4B44-9261-DBD6BD181D3F}" type="pres">
      <dgm:prSet presAssocID="{B5D10205-F448-46B1-BFC4-B551697E464C}" presName="linNode" presStyleCnt="0"/>
      <dgm:spPr/>
    </dgm:pt>
    <dgm:pt modelId="{863C6A36-129C-CC47-B63E-99A955B3D17A}" type="pres">
      <dgm:prSet presAssocID="{B5D10205-F448-46B1-BFC4-B551697E464C}" presName="parentText" presStyleLbl="node1" presStyleIdx="3" presStyleCnt="5" custScaleX="277778">
        <dgm:presLayoutVars>
          <dgm:chMax val="1"/>
          <dgm:bulletEnabled val="1"/>
        </dgm:presLayoutVars>
      </dgm:prSet>
      <dgm:spPr/>
    </dgm:pt>
    <dgm:pt modelId="{E4180163-41B4-4C4F-8756-EAF0E294EDE6}" type="pres">
      <dgm:prSet presAssocID="{310ADBB5-A5DF-419D-B590-0A7E292B0949}" presName="sp" presStyleCnt="0"/>
      <dgm:spPr/>
    </dgm:pt>
    <dgm:pt modelId="{4A4D4059-964E-5445-ADA8-964EF42FC0F9}" type="pres">
      <dgm:prSet presAssocID="{B385A33D-9473-4457-870D-96A835F8172C}" presName="linNode" presStyleCnt="0"/>
      <dgm:spPr/>
    </dgm:pt>
    <dgm:pt modelId="{5C7BBA72-9D1B-8944-820F-018D1367E696}" type="pres">
      <dgm:prSet presAssocID="{B385A33D-9473-4457-870D-96A835F8172C}" presName="parentText" presStyleLbl="node1" presStyleIdx="4" presStyleCnt="5" custScaleX="277778">
        <dgm:presLayoutVars>
          <dgm:chMax val="1"/>
          <dgm:bulletEnabled val="1"/>
        </dgm:presLayoutVars>
      </dgm:prSet>
      <dgm:spPr/>
    </dgm:pt>
  </dgm:ptLst>
  <dgm:cxnLst>
    <dgm:cxn modelId="{A0A2310A-5A23-934B-91E5-E6BECBFA5256}" type="presOf" srcId="{51662978-CB5C-4886-85B8-3DA1BE6EF4B0}" destId="{90A15C00-CAA2-4D4E-8FC1-72EC2CD3D045}" srcOrd="0" destOrd="0" presId="urn:microsoft.com/office/officeart/2005/8/layout/vList5"/>
    <dgm:cxn modelId="{5E4DE417-C163-47E5-88F5-7315AEA7E86B}" srcId="{7D3A7A7A-B118-4B10-807B-EEF4A05F43C4}" destId="{04E92010-779B-4773-AD04-0762ECB6AB76}" srcOrd="0" destOrd="0" parTransId="{275004B3-90F9-4C99-A9D3-A6207CEFEF5B}" sibTransId="{37DDE7E5-3309-4654-AA35-2039FF93F7BD}"/>
    <dgm:cxn modelId="{5EE60E29-4296-40A1-88FB-ECA38447DB9A}" srcId="{7D3A7A7A-B118-4B10-807B-EEF4A05F43C4}" destId="{B385A33D-9473-4457-870D-96A835F8172C}" srcOrd="4" destOrd="0" parTransId="{2CAC95C5-5D28-48F0-B07B-2C34FB9A3BF0}" sibTransId="{DA4E5C96-2A91-4E59-A68F-F72128C7279D}"/>
    <dgm:cxn modelId="{16563241-7421-4F5C-A208-A1C6E1C11600}" srcId="{7D3A7A7A-B118-4B10-807B-EEF4A05F43C4}" destId="{B5D10205-F448-46B1-BFC4-B551697E464C}" srcOrd="3" destOrd="0" parTransId="{6AAA33DD-FC64-4E7D-B8BE-EC52D1BE9B96}" sibTransId="{310ADBB5-A5DF-419D-B590-0A7E292B0949}"/>
    <dgm:cxn modelId="{E58BBCA4-ABFB-9C47-9FE3-51AD4CA04D7F}" type="presOf" srcId="{B5D10205-F448-46B1-BFC4-B551697E464C}" destId="{863C6A36-129C-CC47-B63E-99A955B3D17A}" srcOrd="0" destOrd="0" presId="urn:microsoft.com/office/officeart/2005/8/layout/vList5"/>
    <dgm:cxn modelId="{C69C50B0-6546-4919-BE57-3E48C29C12F5}" srcId="{7D3A7A7A-B118-4B10-807B-EEF4A05F43C4}" destId="{51662978-CB5C-4886-85B8-3DA1BE6EF4B0}" srcOrd="2" destOrd="0" parTransId="{C1991DE3-B698-43D3-B9C0-C09F1524CE74}" sibTransId="{859C1075-D2C3-41EB-B5C8-03CB0F66EE50}"/>
    <dgm:cxn modelId="{7C699DB1-7EBB-8D4D-A394-C57FCB10A1EF}" type="presOf" srcId="{7D3A7A7A-B118-4B10-807B-EEF4A05F43C4}" destId="{8707793B-F341-C348-9526-6C3F50706AE3}" srcOrd="0" destOrd="0" presId="urn:microsoft.com/office/officeart/2005/8/layout/vList5"/>
    <dgm:cxn modelId="{DAA60FBC-FE8A-9040-9794-B71967E97EDF}" type="presOf" srcId="{04E92010-779B-4773-AD04-0762ECB6AB76}" destId="{E43888B8-2CD4-9744-8286-3139EA6F0AD8}" srcOrd="0" destOrd="0" presId="urn:microsoft.com/office/officeart/2005/8/layout/vList5"/>
    <dgm:cxn modelId="{E6967EBC-7745-E341-9774-9F8929C354B1}" type="presOf" srcId="{EEF9E764-62D5-4D89-8D36-AF469507EF81}" destId="{5A60E0C4-5719-E14F-902D-C3E7440E2E4C}" srcOrd="0" destOrd="0" presId="urn:microsoft.com/office/officeart/2005/8/layout/vList5"/>
    <dgm:cxn modelId="{F6F566C2-3DEA-4F0E-9F03-AA9925DD6052}" srcId="{7D3A7A7A-B118-4B10-807B-EEF4A05F43C4}" destId="{EEF9E764-62D5-4D89-8D36-AF469507EF81}" srcOrd="1" destOrd="0" parTransId="{FB4B1861-7363-4BBB-9DB8-3F483C59B377}" sibTransId="{9C3EF685-84F0-4458-9B8B-8CA8AF89C69A}"/>
    <dgm:cxn modelId="{EAC110C5-B874-C245-ADDA-B1D1D1E15486}" type="presOf" srcId="{B385A33D-9473-4457-870D-96A835F8172C}" destId="{5C7BBA72-9D1B-8944-820F-018D1367E696}" srcOrd="0" destOrd="0" presId="urn:microsoft.com/office/officeart/2005/8/layout/vList5"/>
    <dgm:cxn modelId="{DEAABC67-4964-F441-85E7-0A6A8D0E2952}" type="presParOf" srcId="{8707793B-F341-C348-9526-6C3F50706AE3}" destId="{42448E9D-44FD-9743-9766-C6C2114B77BA}" srcOrd="0" destOrd="0" presId="urn:microsoft.com/office/officeart/2005/8/layout/vList5"/>
    <dgm:cxn modelId="{182A6073-EB8B-1D45-AF8A-CDCC0FEB628B}" type="presParOf" srcId="{42448E9D-44FD-9743-9766-C6C2114B77BA}" destId="{E43888B8-2CD4-9744-8286-3139EA6F0AD8}" srcOrd="0" destOrd="0" presId="urn:microsoft.com/office/officeart/2005/8/layout/vList5"/>
    <dgm:cxn modelId="{1B057135-BD57-5F4F-B8A2-DC17FE8E83C3}" type="presParOf" srcId="{8707793B-F341-C348-9526-6C3F50706AE3}" destId="{6070CAA7-4DDF-5145-9E0D-B95FE5D547DE}" srcOrd="1" destOrd="0" presId="urn:microsoft.com/office/officeart/2005/8/layout/vList5"/>
    <dgm:cxn modelId="{5F0B7BEC-F78C-3941-807D-83D1F7CFE0D0}" type="presParOf" srcId="{8707793B-F341-C348-9526-6C3F50706AE3}" destId="{EF4B317E-B2F0-4C49-B3E4-5BB007C65D8C}" srcOrd="2" destOrd="0" presId="urn:microsoft.com/office/officeart/2005/8/layout/vList5"/>
    <dgm:cxn modelId="{40C10ED8-E12B-3247-BC26-A843CCD2BC39}" type="presParOf" srcId="{EF4B317E-B2F0-4C49-B3E4-5BB007C65D8C}" destId="{5A60E0C4-5719-E14F-902D-C3E7440E2E4C}" srcOrd="0" destOrd="0" presId="urn:microsoft.com/office/officeart/2005/8/layout/vList5"/>
    <dgm:cxn modelId="{86700C3F-723A-524D-9618-B1493F3468B0}" type="presParOf" srcId="{8707793B-F341-C348-9526-6C3F50706AE3}" destId="{140D0E06-3330-F248-A45C-A60A4DB87C1C}" srcOrd="3" destOrd="0" presId="urn:microsoft.com/office/officeart/2005/8/layout/vList5"/>
    <dgm:cxn modelId="{301EABD4-E11C-4B4F-A41C-ACD871538B07}" type="presParOf" srcId="{8707793B-F341-C348-9526-6C3F50706AE3}" destId="{7CC3FC06-044D-1542-B989-D60DD15D8072}" srcOrd="4" destOrd="0" presId="urn:microsoft.com/office/officeart/2005/8/layout/vList5"/>
    <dgm:cxn modelId="{97277DA9-1C2E-E84E-B78A-ECD94EEBFF2B}" type="presParOf" srcId="{7CC3FC06-044D-1542-B989-D60DD15D8072}" destId="{90A15C00-CAA2-4D4E-8FC1-72EC2CD3D045}" srcOrd="0" destOrd="0" presId="urn:microsoft.com/office/officeart/2005/8/layout/vList5"/>
    <dgm:cxn modelId="{7607AA0F-6F18-EE44-96F3-9095AF8FDB46}" type="presParOf" srcId="{8707793B-F341-C348-9526-6C3F50706AE3}" destId="{02BAF0A6-7858-F24B-B1F3-A64D26318624}" srcOrd="5" destOrd="0" presId="urn:microsoft.com/office/officeart/2005/8/layout/vList5"/>
    <dgm:cxn modelId="{0B952AFA-4610-5841-8E74-75933C839453}" type="presParOf" srcId="{8707793B-F341-C348-9526-6C3F50706AE3}" destId="{292FA1A1-C476-4B44-9261-DBD6BD181D3F}" srcOrd="6" destOrd="0" presId="urn:microsoft.com/office/officeart/2005/8/layout/vList5"/>
    <dgm:cxn modelId="{5942EC06-A733-BE45-8A1C-45B2BB12CA34}" type="presParOf" srcId="{292FA1A1-C476-4B44-9261-DBD6BD181D3F}" destId="{863C6A36-129C-CC47-B63E-99A955B3D17A}" srcOrd="0" destOrd="0" presId="urn:microsoft.com/office/officeart/2005/8/layout/vList5"/>
    <dgm:cxn modelId="{242309E9-AD8E-D146-B496-0A59DA008090}" type="presParOf" srcId="{8707793B-F341-C348-9526-6C3F50706AE3}" destId="{E4180163-41B4-4C4F-8756-EAF0E294EDE6}" srcOrd="7" destOrd="0" presId="urn:microsoft.com/office/officeart/2005/8/layout/vList5"/>
    <dgm:cxn modelId="{6E898FBB-3000-CE4E-9DE3-8CE919A9DFB3}" type="presParOf" srcId="{8707793B-F341-C348-9526-6C3F50706AE3}" destId="{4A4D4059-964E-5445-ADA8-964EF42FC0F9}" srcOrd="8" destOrd="0" presId="urn:microsoft.com/office/officeart/2005/8/layout/vList5"/>
    <dgm:cxn modelId="{C02B2F07-8E0C-8143-AC24-7C0E3BBC00FD}" type="presParOf" srcId="{4A4D4059-964E-5445-ADA8-964EF42FC0F9}" destId="{5C7BBA72-9D1B-8944-820F-018D1367E6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B5557-2435-45BC-86E0-86B481DD3FF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7284E5-C26A-4731-B6C4-4D018C24ED79}">
      <dgm:prSet/>
      <dgm:spPr/>
      <dgm:t>
        <a:bodyPr/>
        <a:lstStyle/>
        <a:p>
          <a:r>
            <a:rPr lang="nl-NL"/>
            <a:t>No assessment in abstract.</a:t>
          </a:r>
          <a:endParaRPr lang="en-US"/>
        </a:p>
      </dgm:t>
    </dgm:pt>
    <dgm:pt modelId="{E77C3787-6439-4BC8-8B1C-172C17F475A4}" type="parTrans" cxnId="{E2E020B4-562F-4D4B-972D-14975397F549}">
      <dgm:prSet/>
      <dgm:spPr/>
      <dgm:t>
        <a:bodyPr/>
        <a:lstStyle/>
        <a:p>
          <a:endParaRPr lang="en-US"/>
        </a:p>
      </dgm:t>
    </dgm:pt>
    <dgm:pt modelId="{D89E2FAA-90E6-4130-9DE5-52A913359A59}" type="sibTrans" cxnId="{E2E020B4-562F-4D4B-972D-14975397F549}">
      <dgm:prSet/>
      <dgm:spPr/>
      <dgm:t>
        <a:bodyPr/>
        <a:lstStyle/>
        <a:p>
          <a:endParaRPr lang="en-US"/>
        </a:p>
      </dgm:t>
    </dgm:pt>
    <dgm:pt modelId="{124A9DF9-C00B-4AE9-8487-4FA7F3EEBE75}">
      <dgm:prSet/>
      <dgm:spPr/>
      <dgm:t>
        <a:bodyPr/>
        <a:lstStyle/>
        <a:p>
          <a:r>
            <a:rPr lang="nl-NL"/>
            <a:t>Account must be taken of a:</a:t>
          </a:r>
          <a:endParaRPr lang="en-US"/>
        </a:p>
      </dgm:t>
    </dgm:pt>
    <dgm:pt modelId="{E6984A8B-A849-49C8-88B1-6D57743D517B}" type="parTrans" cxnId="{A15D57D5-82B7-4899-B52B-255026FE7148}">
      <dgm:prSet/>
      <dgm:spPr/>
      <dgm:t>
        <a:bodyPr/>
        <a:lstStyle/>
        <a:p>
          <a:endParaRPr lang="en-US"/>
        </a:p>
      </dgm:t>
    </dgm:pt>
    <dgm:pt modelId="{125921DB-DBDF-44A6-B33B-2606EA90BA0D}" type="sibTrans" cxnId="{A15D57D5-82B7-4899-B52B-255026FE7148}">
      <dgm:prSet/>
      <dgm:spPr/>
      <dgm:t>
        <a:bodyPr/>
        <a:lstStyle/>
        <a:p>
          <a:endParaRPr lang="en-US"/>
        </a:p>
      </dgm:t>
    </dgm:pt>
    <dgm:pt modelId="{00E5EE0C-CA25-45FE-9860-6CF83E105177}">
      <dgm:prSet/>
      <dgm:spPr/>
      <dgm:t>
        <a:bodyPr/>
        <a:lstStyle/>
        <a:p>
          <a:r>
            <a:rPr lang="ja-JP"/>
            <a:t>“</a:t>
          </a:r>
          <a:r>
            <a:rPr lang="nl-NL"/>
            <a:t>the overall context</a:t>
          </a:r>
          <a:r>
            <a:rPr lang="ja-JP"/>
            <a:t>”</a:t>
          </a:r>
          <a:r>
            <a:rPr lang="nl-NL"/>
            <a:t> in which the decision of the association of undertakings was taken or produces its effects.</a:t>
          </a:r>
          <a:endParaRPr lang="en-US"/>
        </a:p>
      </dgm:t>
    </dgm:pt>
    <dgm:pt modelId="{3F489A15-0642-4E59-8DE0-8117AC282F90}" type="parTrans" cxnId="{35E76655-779F-40DE-B34D-98DAC9605A60}">
      <dgm:prSet/>
      <dgm:spPr/>
      <dgm:t>
        <a:bodyPr/>
        <a:lstStyle/>
        <a:p>
          <a:endParaRPr lang="en-US"/>
        </a:p>
      </dgm:t>
    </dgm:pt>
    <dgm:pt modelId="{DB221986-A01D-4D93-A587-FE107D271B41}" type="sibTrans" cxnId="{35E76655-779F-40DE-B34D-98DAC9605A60}">
      <dgm:prSet/>
      <dgm:spPr/>
      <dgm:t>
        <a:bodyPr/>
        <a:lstStyle/>
        <a:p>
          <a:endParaRPr lang="en-US"/>
        </a:p>
      </dgm:t>
    </dgm:pt>
    <dgm:pt modelId="{39C5C115-0E56-4E70-AC2A-F09D1E9D7C95}">
      <dgm:prSet/>
      <dgm:spPr/>
      <dgm:t>
        <a:bodyPr/>
        <a:lstStyle/>
        <a:p>
          <a:r>
            <a:rPr lang="nl-NL"/>
            <a:t>Its objectives: </a:t>
          </a:r>
          <a:r>
            <a:rPr lang="nl-NL" u="sng"/>
            <a:t>measures inherent in the pursuit of those objectives and  proportionate to them</a:t>
          </a:r>
          <a:r>
            <a:rPr lang="nl-NL"/>
            <a:t>. </a:t>
          </a:r>
          <a:endParaRPr lang="en-US"/>
        </a:p>
      </dgm:t>
    </dgm:pt>
    <dgm:pt modelId="{F0BF0FF7-BB77-4119-AFAD-AF5CBC82F46F}" type="parTrans" cxnId="{1DE1E727-96D7-4A20-BE30-596445E8C271}">
      <dgm:prSet/>
      <dgm:spPr/>
      <dgm:t>
        <a:bodyPr/>
        <a:lstStyle/>
        <a:p>
          <a:endParaRPr lang="en-US"/>
        </a:p>
      </dgm:t>
    </dgm:pt>
    <dgm:pt modelId="{D87377DB-443F-4A01-9D7C-A3ECA44ECA28}" type="sibTrans" cxnId="{1DE1E727-96D7-4A20-BE30-596445E8C271}">
      <dgm:prSet/>
      <dgm:spPr/>
      <dgm:t>
        <a:bodyPr/>
        <a:lstStyle/>
        <a:p>
          <a:endParaRPr lang="en-US"/>
        </a:p>
      </dgm:t>
    </dgm:pt>
    <dgm:pt modelId="{FA9C9DF8-FD9A-4CEF-BB89-4B2928358386}">
      <dgm:prSet/>
      <dgm:spPr/>
      <dgm:t>
        <a:bodyPr/>
        <a:lstStyle/>
        <a:p>
          <a:r>
            <a:rPr lang="nl-BE"/>
            <a:t>Proportionality of measures (quid sportive sanctions?)</a:t>
          </a:r>
          <a:endParaRPr lang="en-US"/>
        </a:p>
      </dgm:t>
    </dgm:pt>
    <dgm:pt modelId="{DB3C02D4-C013-4BB7-ABEF-329AFCC3AA47}" type="parTrans" cxnId="{52095BCE-542F-4CD1-B6C9-4B3B80720CBA}">
      <dgm:prSet/>
      <dgm:spPr/>
      <dgm:t>
        <a:bodyPr/>
        <a:lstStyle/>
        <a:p>
          <a:endParaRPr lang="en-US"/>
        </a:p>
      </dgm:t>
    </dgm:pt>
    <dgm:pt modelId="{D89CBECE-C5FC-47E5-9EE5-D4E47305CA22}" type="sibTrans" cxnId="{52095BCE-542F-4CD1-B6C9-4B3B80720CBA}">
      <dgm:prSet/>
      <dgm:spPr/>
      <dgm:t>
        <a:bodyPr/>
        <a:lstStyle/>
        <a:p>
          <a:endParaRPr lang="en-US"/>
        </a:p>
      </dgm:t>
    </dgm:pt>
    <dgm:pt modelId="{2BFB8A48-ED81-3E42-8163-2857695527F6}" type="pres">
      <dgm:prSet presAssocID="{5F1B5557-2435-45BC-86E0-86B481DD3FFA}" presName="linear" presStyleCnt="0">
        <dgm:presLayoutVars>
          <dgm:dir/>
          <dgm:animLvl val="lvl"/>
          <dgm:resizeHandles val="exact"/>
        </dgm:presLayoutVars>
      </dgm:prSet>
      <dgm:spPr/>
    </dgm:pt>
    <dgm:pt modelId="{67EE2A5B-3B96-514C-AB57-A9E9E71FA91B}" type="pres">
      <dgm:prSet presAssocID="{FF7284E5-C26A-4731-B6C4-4D018C24ED79}" presName="parentLin" presStyleCnt="0"/>
      <dgm:spPr/>
    </dgm:pt>
    <dgm:pt modelId="{E879E4E1-9142-2F4D-925C-9B545358FF48}" type="pres">
      <dgm:prSet presAssocID="{FF7284E5-C26A-4731-B6C4-4D018C24ED79}" presName="parentLeftMargin" presStyleLbl="node1" presStyleIdx="0" presStyleCnt="2"/>
      <dgm:spPr/>
    </dgm:pt>
    <dgm:pt modelId="{D9CBC259-703B-6848-BDB2-9898BF70CC0D}" type="pres">
      <dgm:prSet presAssocID="{FF7284E5-C26A-4731-B6C4-4D018C24ED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8E292D-59F8-8147-994B-5975EAD27087}" type="pres">
      <dgm:prSet presAssocID="{FF7284E5-C26A-4731-B6C4-4D018C24ED79}" presName="negativeSpace" presStyleCnt="0"/>
      <dgm:spPr/>
    </dgm:pt>
    <dgm:pt modelId="{14A50BBC-D56A-BA4E-B06D-7F0DAF1F5E84}" type="pres">
      <dgm:prSet presAssocID="{FF7284E5-C26A-4731-B6C4-4D018C24ED79}" presName="childText" presStyleLbl="conFgAcc1" presStyleIdx="0" presStyleCnt="2">
        <dgm:presLayoutVars>
          <dgm:bulletEnabled val="1"/>
        </dgm:presLayoutVars>
      </dgm:prSet>
      <dgm:spPr/>
    </dgm:pt>
    <dgm:pt modelId="{4143E0CE-ABB4-6C48-BDC4-E5E49B364B53}" type="pres">
      <dgm:prSet presAssocID="{D89E2FAA-90E6-4130-9DE5-52A913359A59}" presName="spaceBetweenRectangles" presStyleCnt="0"/>
      <dgm:spPr/>
    </dgm:pt>
    <dgm:pt modelId="{3D5C0003-0496-6545-83C3-7688A6DE5A29}" type="pres">
      <dgm:prSet presAssocID="{124A9DF9-C00B-4AE9-8487-4FA7F3EEBE75}" presName="parentLin" presStyleCnt="0"/>
      <dgm:spPr/>
    </dgm:pt>
    <dgm:pt modelId="{6D1891FE-E0A0-DA49-9CCD-AF0A9F6401FB}" type="pres">
      <dgm:prSet presAssocID="{124A9DF9-C00B-4AE9-8487-4FA7F3EEBE75}" presName="parentLeftMargin" presStyleLbl="node1" presStyleIdx="0" presStyleCnt="2"/>
      <dgm:spPr/>
    </dgm:pt>
    <dgm:pt modelId="{32EDD296-661F-424A-B326-4B9A5E3EEC3E}" type="pres">
      <dgm:prSet presAssocID="{124A9DF9-C00B-4AE9-8487-4FA7F3EEBE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E998A7-BFB4-914E-AD23-92813F9CCA4C}" type="pres">
      <dgm:prSet presAssocID="{124A9DF9-C00B-4AE9-8487-4FA7F3EEBE75}" presName="negativeSpace" presStyleCnt="0"/>
      <dgm:spPr/>
    </dgm:pt>
    <dgm:pt modelId="{908B7554-9C42-FE48-A0C8-C14F2CE60AA9}" type="pres">
      <dgm:prSet presAssocID="{124A9DF9-C00B-4AE9-8487-4FA7F3EEBE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A799123-7DB3-9C43-889D-AF9B3CD468B3}" type="presOf" srcId="{39C5C115-0E56-4E70-AC2A-F09D1E9D7C95}" destId="{908B7554-9C42-FE48-A0C8-C14F2CE60AA9}" srcOrd="0" destOrd="1" presId="urn:microsoft.com/office/officeart/2005/8/layout/list1"/>
    <dgm:cxn modelId="{1DE1E727-96D7-4A20-BE30-596445E8C271}" srcId="{124A9DF9-C00B-4AE9-8487-4FA7F3EEBE75}" destId="{39C5C115-0E56-4E70-AC2A-F09D1E9D7C95}" srcOrd="1" destOrd="0" parTransId="{F0BF0FF7-BB77-4119-AFAD-AF5CBC82F46F}" sibTransId="{D87377DB-443F-4A01-9D7C-A3ECA44ECA28}"/>
    <dgm:cxn modelId="{E2C33930-3CD2-0A49-B6EA-CD9FC60DE102}" type="presOf" srcId="{124A9DF9-C00B-4AE9-8487-4FA7F3EEBE75}" destId="{6D1891FE-E0A0-DA49-9CCD-AF0A9F6401FB}" srcOrd="0" destOrd="0" presId="urn:microsoft.com/office/officeart/2005/8/layout/list1"/>
    <dgm:cxn modelId="{15E38D4A-2DB1-FE49-A418-8A3547E5B4C6}" type="presOf" srcId="{FF7284E5-C26A-4731-B6C4-4D018C24ED79}" destId="{E879E4E1-9142-2F4D-925C-9B545358FF48}" srcOrd="0" destOrd="0" presId="urn:microsoft.com/office/officeart/2005/8/layout/list1"/>
    <dgm:cxn modelId="{35E76655-779F-40DE-B34D-98DAC9605A60}" srcId="{124A9DF9-C00B-4AE9-8487-4FA7F3EEBE75}" destId="{00E5EE0C-CA25-45FE-9860-6CF83E105177}" srcOrd="0" destOrd="0" parTransId="{3F489A15-0642-4E59-8DE0-8117AC282F90}" sibTransId="{DB221986-A01D-4D93-A587-FE107D271B41}"/>
    <dgm:cxn modelId="{A520E277-E48B-5641-B8D1-8F25E1FCD3E1}" type="presOf" srcId="{FF7284E5-C26A-4731-B6C4-4D018C24ED79}" destId="{D9CBC259-703B-6848-BDB2-9898BF70CC0D}" srcOrd="1" destOrd="0" presId="urn:microsoft.com/office/officeart/2005/8/layout/list1"/>
    <dgm:cxn modelId="{BD0E289B-FE22-2942-BCDE-182E273BCD2C}" type="presOf" srcId="{00E5EE0C-CA25-45FE-9860-6CF83E105177}" destId="{908B7554-9C42-FE48-A0C8-C14F2CE60AA9}" srcOrd="0" destOrd="0" presId="urn:microsoft.com/office/officeart/2005/8/layout/list1"/>
    <dgm:cxn modelId="{A1B80FA1-F53B-8449-A591-A3387C211A06}" type="presOf" srcId="{FA9C9DF8-FD9A-4CEF-BB89-4B2928358386}" destId="{908B7554-9C42-FE48-A0C8-C14F2CE60AA9}" srcOrd="0" destOrd="2" presId="urn:microsoft.com/office/officeart/2005/8/layout/list1"/>
    <dgm:cxn modelId="{E2E020B4-562F-4D4B-972D-14975397F549}" srcId="{5F1B5557-2435-45BC-86E0-86B481DD3FFA}" destId="{FF7284E5-C26A-4731-B6C4-4D018C24ED79}" srcOrd="0" destOrd="0" parTransId="{E77C3787-6439-4BC8-8B1C-172C17F475A4}" sibTransId="{D89E2FAA-90E6-4130-9DE5-52A913359A59}"/>
    <dgm:cxn modelId="{52095BCE-542F-4CD1-B6C9-4B3B80720CBA}" srcId="{124A9DF9-C00B-4AE9-8487-4FA7F3EEBE75}" destId="{FA9C9DF8-FD9A-4CEF-BB89-4B2928358386}" srcOrd="2" destOrd="0" parTransId="{DB3C02D4-C013-4BB7-ABEF-329AFCC3AA47}" sibTransId="{D89CBECE-C5FC-47E5-9EE5-D4E47305CA22}"/>
    <dgm:cxn modelId="{B5F7F2D4-DE8C-E44B-9385-050532962B8C}" type="presOf" srcId="{5F1B5557-2435-45BC-86E0-86B481DD3FFA}" destId="{2BFB8A48-ED81-3E42-8163-2857695527F6}" srcOrd="0" destOrd="0" presId="urn:microsoft.com/office/officeart/2005/8/layout/list1"/>
    <dgm:cxn modelId="{A15D57D5-82B7-4899-B52B-255026FE7148}" srcId="{5F1B5557-2435-45BC-86E0-86B481DD3FFA}" destId="{124A9DF9-C00B-4AE9-8487-4FA7F3EEBE75}" srcOrd="1" destOrd="0" parTransId="{E6984A8B-A849-49C8-88B1-6D57743D517B}" sibTransId="{125921DB-DBDF-44A6-B33B-2606EA90BA0D}"/>
    <dgm:cxn modelId="{E2DE6FEB-963B-C846-8C13-588C5C7E0DDA}" type="presOf" srcId="{124A9DF9-C00B-4AE9-8487-4FA7F3EEBE75}" destId="{32EDD296-661F-424A-B326-4B9A5E3EEC3E}" srcOrd="1" destOrd="0" presId="urn:microsoft.com/office/officeart/2005/8/layout/list1"/>
    <dgm:cxn modelId="{4854F99E-0398-1D42-B8A3-D03762EB6D27}" type="presParOf" srcId="{2BFB8A48-ED81-3E42-8163-2857695527F6}" destId="{67EE2A5B-3B96-514C-AB57-A9E9E71FA91B}" srcOrd="0" destOrd="0" presId="urn:microsoft.com/office/officeart/2005/8/layout/list1"/>
    <dgm:cxn modelId="{0744789F-35E8-5642-B684-BBD55C68625E}" type="presParOf" srcId="{67EE2A5B-3B96-514C-AB57-A9E9E71FA91B}" destId="{E879E4E1-9142-2F4D-925C-9B545358FF48}" srcOrd="0" destOrd="0" presId="urn:microsoft.com/office/officeart/2005/8/layout/list1"/>
    <dgm:cxn modelId="{0A6DF857-C564-604D-8616-15E8B76AF51A}" type="presParOf" srcId="{67EE2A5B-3B96-514C-AB57-A9E9E71FA91B}" destId="{D9CBC259-703B-6848-BDB2-9898BF70CC0D}" srcOrd="1" destOrd="0" presId="urn:microsoft.com/office/officeart/2005/8/layout/list1"/>
    <dgm:cxn modelId="{97ED4E15-347E-EC4F-8A65-A12F54EA3F51}" type="presParOf" srcId="{2BFB8A48-ED81-3E42-8163-2857695527F6}" destId="{458E292D-59F8-8147-994B-5975EAD27087}" srcOrd="1" destOrd="0" presId="urn:microsoft.com/office/officeart/2005/8/layout/list1"/>
    <dgm:cxn modelId="{6CF77E6E-B313-124F-8983-C175F4F6601E}" type="presParOf" srcId="{2BFB8A48-ED81-3E42-8163-2857695527F6}" destId="{14A50BBC-D56A-BA4E-B06D-7F0DAF1F5E84}" srcOrd="2" destOrd="0" presId="urn:microsoft.com/office/officeart/2005/8/layout/list1"/>
    <dgm:cxn modelId="{5164BCEF-410A-394D-9F5E-342A4C3DDA8F}" type="presParOf" srcId="{2BFB8A48-ED81-3E42-8163-2857695527F6}" destId="{4143E0CE-ABB4-6C48-BDC4-E5E49B364B53}" srcOrd="3" destOrd="0" presId="urn:microsoft.com/office/officeart/2005/8/layout/list1"/>
    <dgm:cxn modelId="{A2348662-8785-3F4D-A42A-6B62F0387246}" type="presParOf" srcId="{2BFB8A48-ED81-3E42-8163-2857695527F6}" destId="{3D5C0003-0496-6545-83C3-7688A6DE5A29}" srcOrd="4" destOrd="0" presId="urn:microsoft.com/office/officeart/2005/8/layout/list1"/>
    <dgm:cxn modelId="{CF38D1D2-1087-A549-AD4C-6D88F6614EC0}" type="presParOf" srcId="{3D5C0003-0496-6545-83C3-7688A6DE5A29}" destId="{6D1891FE-E0A0-DA49-9CCD-AF0A9F6401FB}" srcOrd="0" destOrd="0" presId="urn:microsoft.com/office/officeart/2005/8/layout/list1"/>
    <dgm:cxn modelId="{CA4E902B-C72C-2640-9839-9F261B562D8C}" type="presParOf" srcId="{3D5C0003-0496-6545-83C3-7688A6DE5A29}" destId="{32EDD296-661F-424A-B326-4B9A5E3EEC3E}" srcOrd="1" destOrd="0" presId="urn:microsoft.com/office/officeart/2005/8/layout/list1"/>
    <dgm:cxn modelId="{663C1E4C-D3E8-4E47-B1F7-40E4353A6E7C}" type="presParOf" srcId="{2BFB8A48-ED81-3E42-8163-2857695527F6}" destId="{F4E998A7-BFB4-914E-AD23-92813F9CCA4C}" srcOrd="5" destOrd="0" presId="urn:microsoft.com/office/officeart/2005/8/layout/list1"/>
    <dgm:cxn modelId="{B92F2C8D-EE9B-6540-A93A-350437FB866C}" type="presParOf" srcId="{2BFB8A48-ED81-3E42-8163-2857695527F6}" destId="{908B7554-9C42-FE48-A0C8-C14F2CE60A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DDBC3-8A76-464B-81CF-BBB9DED665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11FFD5-5670-463B-BBDA-1E93D9F4D899}">
      <dgm:prSet/>
      <dgm:spPr/>
      <dgm:t>
        <a:bodyPr/>
        <a:lstStyle/>
        <a:p>
          <a:r>
            <a:rPr lang="en-US"/>
            <a:t>IOC = association of undertakings (NOCS)</a:t>
          </a:r>
        </a:p>
      </dgm:t>
    </dgm:pt>
    <dgm:pt modelId="{38F69D00-ACE6-4A13-AC9B-80F0223FF9C3}" type="parTrans" cxnId="{FC7A7AFE-0162-4259-984B-C1F4443A9DE8}">
      <dgm:prSet/>
      <dgm:spPr/>
      <dgm:t>
        <a:bodyPr/>
        <a:lstStyle/>
        <a:p>
          <a:endParaRPr lang="en-US"/>
        </a:p>
      </dgm:t>
    </dgm:pt>
    <dgm:pt modelId="{81716FEC-F7B9-4128-B8F0-F45C984AEA2B}" type="sibTrans" cxnId="{FC7A7AFE-0162-4259-984B-C1F4443A9DE8}">
      <dgm:prSet/>
      <dgm:spPr/>
      <dgm:t>
        <a:bodyPr/>
        <a:lstStyle/>
        <a:p>
          <a:endParaRPr lang="en-US"/>
        </a:p>
      </dgm:t>
    </dgm:pt>
    <dgm:pt modelId="{FD955AFC-8205-4DCC-8F44-D55BCC4020F0}">
      <dgm:prSet/>
      <dgm:spPr/>
      <dgm:t>
        <a:bodyPr/>
        <a:lstStyle/>
        <a:p>
          <a:r>
            <a:rPr lang="en-US" b="1"/>
            <a:t>OVERALL CONTEXT </a:t>
          </a:r>
          <a:r>
            <a:rPr lang="en-US"/>
            <a:t>: Doping rules have a legitimate objective (fight against doping – fair play – protection of the athletes’ health)</a:t>
          </a:r>
        </a:p>
      </dgm:t>
    </dgm:pt>
    <dgm:pt modelId="{1ACD627C-7BD1-4930-ACB6-A6A19292BEB6}" type="parTrans" cxnId="{B10C8066-0115-48FE-A2A8-0519FE01DAC9}">
      <dgm:prSet/>
      <dgm:spPr/>
      <dgm:t>
        <a:bodyPr/>
        <a:lstStyle/>
        <a:p>
          <a:endParaRPr lang="en-US"/>
        </a:p>
      </dgm:t>
    </dgm:pt>
    <dgm:pt modelId="{31C7FD7B-6F19-4F46-B9CB-A05B2E3FAB21}" type="sibTrans" cxnId="{B10C8066-0115-48FE-A2A8-0519FE01DAC9}">
      <dgm:prSet/>
      <dgm:spPr/>
      <dgm:t>
        <a:bodyPr/>
        <a:lstStyle/>
        <a:p>
          <a:endParaRPr lang="en-US"/>
        </a:p>
      </dgm:t>
    </dgm:pt>
    <dgm:pt modelId="{7F95B684-55C2-43D5-B5A7-55A77220BE29}">
      <dgm:prSet/>
      <dgm:spPr/>
      <dgm:t>
        <a:bodyPr/>
        <a:lstStyle/>
        <a:p>
          <a:r>
            <a:rPr lang="en-US"/>
            <a:t>NEVERTHELESS sanctions must be proportionate to the (sports) offence committed</a:t>
          </a:r>
        </a:p>
      </dgm:t>
    </dgm:pt>
    <dgm:pt modelId="{D890CB20-B443-4B6B-A52A-FC73558E0EFC}" type="parTrans" cxnId="{446D9ECD-E8C8-4D50-97F6-1A5681944269}">
      <dgm:prSet/>
      <dgm:spPr/>
      <dgm:t>
        <a:bodyPr/>
        <a:lstStyle/>
        <a:p>
          <a:endParaRPr lang="en-US"/>
        </a:p>
      </dgm:t>
    </dgm:pt>
    <dgm:pt modelId="{2361ACBC-90B6-4A3D-9A53-300A4D10951B}" type="sibTrans" cxnId="{446D9ECD-E8C8-4D50-97F6-1A5681944269}">
      <dgm:prSet/>
      <dgm:spPr/>
      <dgm:t>
        <a:bodyPr/>
        <a:lstStyle/>
        <a:p>
          <a:endParaRPr lang="en-US"/>
        </a:p>
      </dgm:t>
    </dgm:pt>
    <dgm:pt modelId="{0378F0B5-A6EE-4648-AE29-0F007F95E635}" type="pres">
      <dgm:prSet presAssocID="{7D9DDBC3-8A76-464B-81CF-BBB9DED665EE}" presName="linear" presStyleCnt="0">
        <dgm:presLayoutVars>
          <dgm:animLvl val="lvl"/>
          <dgm:resizeHandles val="exact"/>
        </dgm:presLayoutVars>
      </dgm:prSet>
      <dgm:spPr/>
    </dgm:pt>
    <dgm:pt modelId="{A8331AFC-8070-9643-B066-5A89ABC605AB}" type="pres">
      <dgm:prSet presAssocID="{7011FFD5-5670-463B-BBDA-1E93D9F4D8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8E4E49-FA85-4A49-A7DE-F9868573FBE9}" type="pres">
      <dgm:prSet presAssocID="{81716FEC-F7B9-4128-B8F0-F45C984AEA2B}" presName="spacer" presStyleCnt="0"/>
      <dgm:spPr/>
    </dgm:pt>
    <dgm:pt modelId="{E1F0003C-475E-A64A-8767-FEBB5B299220}" type="pres">
      <dgm:prSet presAssocID="{FD955AFC-8205-4DCC-8F44-D55BCC4020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AC0DB7-6ED2-7444-A05B-D8ED73BFFFBB}" type="pres">
      <dgm:prSet presAssocID="{31C7FD7B-6F19-4F46-B9CB-A05B2E3FAB21}" presName="spacer" presStyleCnt="0"/>
      <dgm:spPr/>
    </dgm:pt>
    <dgm:pt modelId="{ED8BC9B5-9570-514D-AA77-E57E674C731E}" type="pres">
      <dgm:prSet presAssocID="{7F95B684-55C2-43D5-B5A7-55A77220BE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FBC625-57E1-BC49-B9E6-034B89CF9568}" type="presOf" srcId="{7011FFD5-5670-463B-BBDA-1E93D9F4D899}" destId="{A8331AFC-8070-9643-B066-5A89ABC605AB}" srcOrd="0" destOrd="0" presId="urn:microsoft.com/office/officeart/2005/8/layout/vList2"/>
    <dgm:cxn modelId="{9ECED864-10EF-B348-9837-99BB0DBD7AD3}" type="presOf" srcId="{FD955AFC-8205-4DCC-8F44-D55BCC4020F0}" destId="{E1F0003C-475E-A64A-8767-FEBB5B299220}" srcOrd="0" destOrd="0" presId="urn:microsoft.com/office/officeart/2005/8/layout/vList2"/>
    <dgm:cxn modelId="{B10C8066-0115-48FE-A2A8-0519FE01DAC9}" srcId="{7D9DDBC3-8A76-464B-81CF-BBB9DED665EE}" destId="{FD955AFC-8205-4DCC-8F44-D55BCC4020F0}" srcOrd="1" destOrd="0" parTransId="{1ACD627C-7BD1-4930-ACB6-A6A19292BEB6}" sibTransId="{31C7FD7B-6F19-4F46-B9CB-A05B2E3FAB21}"/>
    <dgm:cxn modelId="{69400871-776D-7340-83D8-8E39F74A6342}" type="presOf" srcId="{7D9DDBC3-8A76-464B-81CF-BBB9DED665EE}" destId="{0378F0B5-A6EE-4648-AE29-0F007F95E635}" srcOrd="0" destOrd="0" presId="urn:microsoft.com/office/officeart/2005/8/layout/vList2"/>
    <dgm:cxn modelId="{446D9ECD-E8C8-4D50-97F6-1A5681944269}" srcId="{7D9DDBC3-8A76-464B-81CF-BBB9DED665EE}" destId="{7F95B684-55C2-43D5-B5A7-55A77220BE29}" srcOrd="2" destOrd="0" parTransId="{D890CB20-B443-4B6B-A52A-FC73558E0EFC}" sibTransId="{2361ACBC-90B6-4A3D-9A53-300A4D10951B}"/>
    <dgm:cxn modelId="{BD26B1E8-0C77-D841-8BC2-17659FE04BE0}" type="presOf" srcId="{7F95B684-55C2-43D5-B5A7-55A77220BE29}" destId="{ED8BC9B5-9570-514D-AA77-E57E674C731E}" srcOrd="0" destOrd="0" presId="urn:microsoft.com/office/officeart/2005/8/layout/vList2"/>
    <dgm:cxn modelId="{FC7A7AFE-0162-4259-984B-C1F4443A9DE8}" srcId="{7D9DDBC3-8A76-464B-81CF-BBB9DED665EE}" destId="{7011FFD5-5670-463B-BBDA-1E93D9F4D899}" srcOrd="0" destOrd="0" parTransId="{38F69D00-ACE6-4A13-AC9B-80F0223FF9C3}" sibTransId="{81716FEC-F7B9-4128-B8F0-F45C984AEA2B}"/>
    <dgm:cxn modelId="{E2ED68DD-533E-CF40-B11A-F98110FB91D7}" type="presParOf" srcId="{0378F0B5-A6EE-4648-AE29-0F007F95E635}" destId="{A8331AFC-8070-9643-B066-5A89ABC605AB}" srcOrd="0" destOrd="0" presId="urn:microsoft.com/office/officeart/2005/8/layout/vList2"/>
    <dgm:cxn modelId="{CD7FE4DB-D521-8248-9B63-D78A29A7B4A2}" type="presParOf" srcId="{0378F0B5-A6EE-4648-AE29-0F007F95E635}" destId="{448E4E49-FA85-4A49-A7DE-F9868573FBE9}" srcOrd="1" destOrd="0" presId="urn:microsoft.com/office/officeart/2005/8/layout/vList2"/>
    <dgm:cxn modelId="{7EE6A994-366B-7949-A5B6-697C0B34C3A7}" type="presParOf" srcId="{0378F0B5-A6EE-4648-AE29-0F007F95E635}" destId="{E1F0003C-475E-A64A-8767-FEBB5B299220}" srcOrd="2" destOrd="0" presId="urn:microsoft.com/office/officeart/2005/8/layout/vList2"/>
    <dgm:cxn modelId="{49840482-1372-CA44-8588-DAC121E78EE7}" type="presParOf" srcId="{0378F0B5-A6EE-4648-AE29-0F007F95E635}" destId="{B2AC0DB7-6ED2-7444-A05B-D8ED73BFFFBB}" srcOrd="3" destOrd="0" presId="urn:microsoft.com/office/officeart/2005/8/layout/vList2"/>
    <dgm:cxn modelId="{EBE8F166-AB3F-DC49-9E79-ADB4BA1C3224}" type="presParOf" srcId="{0378F0B5-A6EE-4648-AE29-0F007F95E635}" destId="{ED8BC9B5-9570-514D-AA77-E57E674C73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CC2808-07CB-4FE3-A1AE-5DB290EAB3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3104CC-519B-4B8A-B5A1-51153587E4B7}">
      <dgm:prSet/>
      <dgm:spPr/>
      <dgm:t>
        <a:bodyPr/>
        <a:lstStyle/>
        <a:p>
          <a:r>
            <a:rPr lang="en-US" u="sng"/>
            <a:t>NO BLANKET EXEMPTION</a:t>
          </a:r>
          <a:r>
            <a:rPr lang="en-US"/>
            <a:t> from EU competition law</a:t>
          </a:r>
        </a:p>
      </dgm:t>
    </dgm:pt>
    <dgm:pt modelId="{E0EB10F9-D0D6-46B5-A89F-BB8557BF0A8B}" type="parTrans" cxnId="{C7BE89EE-3A96-4112-BB4D-E130400C78A8}">
      <dgm:prSet/>
      <dgm:spPr/>
      <dgm:t>
        <a:bodyPr/>
        <a:lstStyle/>
        <a:p>
          <a:endParaRPr lang="en-US"/>
        </a:p>
      </dgm:t>
    </dgm:pt>
    <dgm:pt modelId="{D3F64C9B-EC80-46D5-BE1E-D38E8EA1265A}" type="sibTrans" cxnId="{C7BE89EE-3A96-4112-BB4D-E130400C78A8}">
      <dgm:prSet/>
      <dgm:spPr/>
      <dgm:t>
        <a:bodyPr/>
        <a:lstStyle/>
        <a:p>
          <a:endParaRPr lang="en-US"/>
        </a:p>
      </dgm:t>
    </dgm:pt>
    <dgm:pt modelId="{D10DACAC-5B79-411A-A91C-6F4F8B619BF4}">
      <dgm:prSet/>
      <dgm:spPr/>
      <dgm:t>
        <a:bodyPr/>
        <a:lstStyle/>
        <a:p>
          <a:r>
            <a:rPr lang="en-US" dirty="0"/>
            <a:t>All rules  on authorizations of third-party events must be based on objective, </a:t>
          </a:r>
          <a:r>
            <a:rPr lang="en-US" dirty="0" err="1"/>
            <a:t>transparent,non</a:t>
          </a:r>
          <a:r>
            <a:rPr lang="en-US" dirty="0"/>
            <a:t> discriminatory criteria </a:t>
          </a:r>
        </a:p>
      </dgm:t>
    </dgm:pt>
    <dgm:pt modelId="{81287190-245B-4D50-8DFD-0E2F0BB8172E}" type="parTrans" cxnId="{653B4371-56D4-4936-97B3-290C96B00CBD}">
      <dgm:prSet/>
      <dgm:spPr/>
      <dgm:t>
        <a:bodyPr/>
        <a:lstStyle/>
        <a:p>
          <a:endParaRPr lang="en-US"/>
        </a:p>
      </dgm:t>
    </dgm:pt>
    <dgm:pt modelId="{906A294B-1C49-4058-A773-E127102411A1}" type="sibTrans" cxnId="{653B4371-56D4-4936-97B3-290C96B00CBD}">
      <dgm:prSet/>
      <dgm:spPr/>
      <dgm:t>
        <a:bodyPr/>
        <a:lstStyle/>
        <a:p>
          <a:endParaRPr lang="en-US"/>
        </a:p>
      </dgm:t>
    </dgm:pt>
    <dgm:pt modelId="{A171FE47-818B-4EC5-821C-704F7EFAE3A8}">
      <dgm:prSet/>
      <dgm:spPr/>
      <dgm:t>
        <a:bodyPr/>
        <a:lstStyle/>
        <a:p>
          <a:r>
            <a:rPr lang="en-US" dirty="0"/>
            <a:t>Sanctions must be proportionate (MECA –Medina test).</a:t>
          </a:r>
        </a:p>
      </dgm:t>
    </dgm:pt>
    <dgm:pt modelId="{EA9A981E-D384-4E2F-B26F-C3D9CEF2EE98}" type="parTrans" cxnId="{F277D63E-EF48-41D1-9BDF-C02F23969612}">
      <dgm:prSet/>
      <dgm:spPr/>
      <dgm:t>
        <a:bodyPr/>
        <a:lstStyle/>
        <a:p>
          <a:endParaRPr lang="en-US"/>
        </a:p>
      </dgm:t>
    </dgm:pt>
    <dgm:pt modelId="{FAA049FA-BDCD-4965-8358-7E2243AAD1B2}" type="sibTrans" cxnId="{F277D63E-EF48-41D1-9BDF-C02F23969612}">
      <dgm:prSet/>
      <dgm:spPr/>
      <dgm:t>
        <a:bodyPr/>
        <a:lstStyle/>
        <a:p>
          <a:endParaRPr lang="en-US"/>
        </a:p>
      </dgm:t>
    </dgm:pt>
    <dgm:pt modelId="{3119A5C3-50E1-1648-A2C5-4B34842DA3B5}" type="pres">
      <dgm:prSet presAssocID="{10CC2808-07CB-4FE3-A1AE-5DB290EAB3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33F829-2553-CB42-A3D6-C619578C8844}" type="pres">
      <dgm:prSet presAssocID="{963104CC-519B-4B8A-B5A1-51153587E4B7}" presName="hierRoot1" presStyleCnt="0"/>
      <dgm:spPr/>
    </dgm:pt>
    <dgm:pt modelId="{357A67BC-36F0-9442-A7EF-A8E509057004}" type="pres">
      <dgm:prSet presAssocID="{963104CC-519B-4B8A-B5A1-51153587E4B7}" presName="composite" presStyleCnt="0"/>
      <dgm:spPr/>
    </dgm:pt>
    <dgm:pt modelId="{2A8722E7-F460-9F40-8F69-322FEA284FFC}" type="pres">
      <dgm:prSet presAssocID="{963104CC-519B-4B8A-B5A1-51153587E4B7}" presName="background" presStyleLbl="node0" presStyleIdx="0" presStyleCnt="3"/>
      <dgm:spPr/>
    </dgm:pt>
    <dgm:pt modelId="{57F50F61-4FE4-9D40-B0C3-97877D0B282F}" type="pres">
      <dgm:prSet presAssocID="{963104CC-519B-4B8A-B5A1-51153587E4B7}" presName="text" presStyleLbl="fgAcc0" presStyleIdx="0" presStyleCnt="3">
        <dgm:presLayoutVars>
          <dgm:chPref val="3"/>
        </dgm:presLayoutVars>
      </dgm:prSet>
      <dgm:spPr/>
    </dgm:pt>
    <dgm:pt modelId="{BD4C54BB-A8A2-6348-AF01-2092E83B6FC1}" type="pres">
      <dgm:prSet presAssocID="{963104CC-519B-4B8A-B5A1-51153587E4B7}" presName="hierChild2" presStyleCnt="0"/>
      <dgm:spPr/>
    </dgm:pt>
    <dgm:pt modelId="{AF8D01F5-8D3B-6D45-A214-43E9D5CD4F33}" type="pres">
      <dgm:prSet presAssocID="{D10DACAC-5B79-411A-A91C-6F4F8B619BF4}" presName="hierRoot1" presStyleCnt="0"/>
      <dgm:spPr/>
    </dgm:pt>
    <dgm:pt modelId="{711D8E89-F881-DB46-AFC8-0EAF5013367A}" type="pres">
      <dgm:prSet presAssocID="{D10DACAC-5B79-411A-A91C-6F4F8B619BF4}" presName="composite" presStyleCnt="0"/>
      <dgm:spPr/>
    </dgm:pt>
    <dgm:pt modelId="{148495EC-482F-394D-88B1-AC87C638FAAA}" type="pres">
      <dgm:prSet presAssocID="{D10DACAC-5B79-411A-A91C-6F4F8B619BF4}" presName="background" presStyleLbl="node0" presStyleIdx="1" presStyleCnt="3"/>
      <dgm:spPr/>
    </dgm:pt>
    <dgm:pt modelId="{3846EB91-D359-C743-B085-CCBDDDB75F5A}" type="pres">
      <dgm:prSet presAssocID="{D10DACAC-5B79-411A-A91C-6F4F8B619BF4}" presName="text" presStyleLbl="fgAcc0" presStyleIdx="1" presStyleCnt="3">
        <dgm:presLayoutVars>
          <dgm:chPref val="3"/>
        </dgm:presLayoutVars>
      </dgm:prSet>
      <dgm:spPr/>
    </dgm:pt>
    <dgm:pt modelId="{60935FF5-DC2F-DD48-8165-F61003BB6867}" type="pres">
      <dgm:prSet presAssocID="{D10DACAC-5B79-411A-A91C-6F4F8B619BF4}" presName="hierChild2" presStyleCnt="0"/>
      <dgm:spPr/>
    </dgm:pt>
    <dgm:pt modelId="{BF1DC528-7050-7246-9C00-7D99DFDEA63A}" type="pres">
      <dgm:prSet presAssocID="{A171FE47-818B-4EC5-821C-704F7EFAE3A8}" presName="hierRoot1" presStyleCnt="0"/>
      <dgm:spPr/>
    </dgm:pt>
    <dgm:pt modelId="{C2F4C60C-A556-8D4B-9D81-CC6DAE333C41}" type="pres">
      <dgm:prSet presAssocID="{A171FE47-818B-4EC5-821C-704F7EFAE3A8}" presName="composite" presStyleCnt="0"/>
      <dgm:spPr/>
    </dgm:pt>
    <dgm:pt modelId="{6EFCDAD8-E65D-6045-B2C1-EE7A5EE0D7A2}" type="pres">
      <dgm:prSet presAssocID="{A171FE47-818B-4EC5-821C-704F7EFAE3A8}" presName="background" presStyleLbl="node0" presStyleIdx="2" presStyleCnt="3"/>
      <dgm:spPr/>
    </dgm:pt>
    <dgm:pt modelId="{B98B8677-E692-5440-82A3-B60D7DD6E667}" type="pres">
      <dgm:prSet presAssocID="{A171FE47-818B-4EC5-821C-704F7EFAE3A8}" presName="text" presStyleLbl="fgAcc0" presStyleIdx="2" presStyleCnt="3">
        <dgm:presLayoutVars>
          <dgm:chPref val="3"/>
        </dgm:presLayoutVars>
      </dgm:prSet>
      <dgm:spPr/>
    </dgm:pt>
    <dgm:pt modelId="{83F54C64-AFDE-0F4C-8952-4908F553DDB2}" type="pres">
      <dgm:prSet presAssocID="{A171FE47-818B-4EC5-821C-704F7EFAE3A8}" presName="hierChild2" presStyleCnt="0"/>
      <dgm:spPr/>
    </dgm:pt>
  </dgm:ptLst>
  <dgm:cxnLst>
    <dgm:cxn modelId="{847E4026-16BB-724F-A0A4-A17795A30558}" type="presOf" srcId="{963104CC-519B-4B8A-B5A1-51153587E4B7}" destId="{57F50F61-4FE4-9D40-B0C3-97877D0B282F}" srcOrd="0" destOrd="0" presId="urn:microsoft.com/office/officeart/2005/8/layout/hierarchy1"/>
    <dgm:cxn modelId="{F277D63E-EF48-41D1-9BDF-C02F23969612}" srcId="{10CC2808-07CB-4FE3-A1AE-5DB290EAB327}" destId="{A171FE47-818B-4EC5-821C-704F7EFAE3A8}" srcOrd="2" destOrd="0" parTransId="{EA9A981E-D384-4E2F-B26F-C3D9CEF2EE98}" sibTransId="{FAA049FA-BDCD-4965-8358-7E2243AAD1B2}"/>
    <dgm:cxn modelId="{034C7552-BC9B-AC41-A476-110E5049562D}" type="presOf" srcId="{10CC2808-07CB-4FE3-A1AE-5DB290EAB327}" destId="{3119A5C3-50E1-1648-A2C5-4B34842DA3B5}" srcOrd="0" destOrd="0" presId="urn:microsoft.com/office/officeart/2005/8/layout/hierarchy1"/>
    <dgm:cxn modelId="{653B4371-56D4-4936-97B3-290C96B00CBD}" srcId="{10CC2808-07CB-4FE3-A1AE-5DB290EAB327}" destId="{D10DACAC-5B79-411A-A91C-6F4F8B619BF4}" srcOrd="1" destOrd="0" parTransId="{81287190-245B-4D50-8DFD-0E2F0BB8172E}" sibTransId="{906A294B-1C49-4058-A773-E127102411A1}"/>
    <dgm:cxn modelId="{5CAA2C78-2D2A-D943-897D-26CD273A8FC2}" type="presOf" srcId="{A171FE47-818B-4EC5-821C-704F7EFAE3A8}" destId="{B98B8677-E692-5440-82A3-B60D7DD6E667}" srcOrd="0" destOrd="0" presId="urn:microsoft.com/office/officeart/2005/8/layout/hierarchy1"/>
    <dgm:cxn modelId="{D96427D3-0538-FC4B-A09D-AA09715FE88D}" type="presOf" srcId="{D10DACAC-5B79-411A-A91C-6F4F8B619BF4}" destId="{3846EB91-D359-C743-B085-CCBDDDB75F5A}" srcOrd="0" destOrd="0" presId="urn:microsoft.com/office/officeart/2005/8/layout/hierarchy1"/>
    <dgm:cxn modelId="{C7BE89EE-3A96-4112-BB4D-E130400C78A8}" srcId="{10CC2808-07CB-4FE3-A1AE-5DB290EAB327}" destId="{963104CC-519B-4B8A-B5A1-51153587E4B7}" srcOrd="0" destOrd="0" parTransId="{E0EB10F9-D0D6-46B5-A89F-BB8557BF0A8B}" sibTransId="{D3F64C9B-EC80-46D5-BE1E-D38E8EA1265A}"/>
    <dgm:cxn modelId="{F849A263-FF3C-4140-822A-312A664306C2}" type="presParOf" srcId="{3119A5C3-50E1-1648-A2C5-4B34842DA3B5}" destId="{F833F829-2553-CB42-A3D6-C619578C8844}" srcOrd="0" destOrd="0" presId="urn:microsoft.com/office/officeart/2005/8/layout/hierarchy1"/>
    <dgm:cxn modelId="{7A2B044B-2C31-4046-BF42-93BB882608D6}" type="presParOf" srcId="{F833F829-2553-CB42-A3D6-C619578C8844}" destId="{357A67BC-36F0-9442-A7EF-A8E509057004}" srcOrd="0" destOrd="0" presId="urn:microsoft.com/office/officeart/2005/8/layout/hierarchy1"/>
    <dgm:cxn modelId="{8327823C-0F65-A242-81D5-35F565727BAF}" type="presParOf" srcId="{357A67BC-36F0-9442-A7EF-A8E509057004}" destId="{2A8722E7-F460-9F40-8F69-322FEA284FFC}" srcOrd="0" destOrd="0" presId="urn:microsoft.com/office/officeart/2005/8/layout/hierarchy1"/>
    <dgm:cxn modelId="{E0418D1F-0595-6546-8F93-DF77559633C6}" type="presParOf" srcId="{357A67BC-36F0-9442-A7EF-A8E509057004}" destId="{57F50F61-4FE4-9D40-B0C3-97877D0B282F}" srcOrd="1" destOrd="0" presId="urn:microsoft.com/office/officeart/2005/8/layout/hierarchy1"/>
    <dgm:cxn modelId="{40CE9F89-5C6A-FE4D-9DCB-7DF0A0FEE0C8}" type="presParOf" srcId="{F833F829-2553-CB42-A3D6-C619578C8844}" destId="{BD4C54BB-A8A2-6348-AF01-2092E83B6FC1}" srcOrd="1" destOrd="0" presId="urn:microsoft.com/office/officeart/2005/8/layout/hierarchy1"/>
    <dgm:cxn modelId="{8D18E303-83FC-1C46-8133-6004B48D39FF}" type="presParOf" srcId="{3119A5C3-50E1-1648-A2C5-4B34842DA3B5}" destId="{AF8D01F5-8D3B-6D45-A214-43E9D5CD4F33}" srcOrd="1" destOrd="0" presId="urn:microsoft.com/office/officeart/2005/8/layout/hierarchy1"/>
    <dgm:cxn modelId="{BBF020A9-D7FC-5642-AC1B-407253D1AD2B}" type="presParOf" srcId="{AF8D01F5-8D3B-6D45-A214-43E9D5CD4F33}" destId="{711D8E89-F881-DB46-AFC8-0EAF5013367A}" srcOrd="0" destOrd="0" presId="urn:microsoft.com/office/officeart/2005/8/layout/hierarchy1"/>
    <dgm:cxn modelId="{03610A62-2A11-AC48-B04B-030CC8E7A677}" type="presParOf" srcId="{711D8E89-F881-DB46-AFC8-0EAF5013367A}" destId="{148495EC-482F-394D-88B1-AC87C638FAAA}" srcOrd="0" destOrd="0" presId="urn:microsoft.com/office/officeart/2005/8/layout/hierarchy1"/>
    <dgm:cxn modelId="{015DAF60-1745-5D42-BCF1-8BFD01B307E8}" type="presParOf" srcId="{711D8E89-F881-DB46-AFC8-0EAF5013367A}" destId="{3846EB91-D359-C743-B085-CCBDDDB75F5A}" srcOrd="1" destOrd="0" presId="urn:microsoft.com/office/officeart/2005/8/layout/hierarchy1"/>
    <dgm:cxn modelId="{02987263-506A-7A4F-B7E9-2863B5FB0CB1}" type="presParOf" srcId="{AF8D01F5-8D3B-6D45-A214-43E9D5CD4F33}" destId="{60935FF5-DC2F-DD48-8165-F61003BB6867}" srcOrd="1" destOrd="0" presId="urn:microsoft.com/office/officeart/2005/8/layout/hierarchy1"/>
    <dgm:cxn modelId="{31ADC07E-412B-3440-9A4A-ADF56DC2DE91}" type="presParOf" srcId="{3119A5C3-50E1-1648-A2C5-4B34842DA3B5}" destId="{BF1DC528-7050-7246-9C00-7D99DFDEA63A}" srcOrd="2" destOrd="0" presId="urn:microsoft.com/office/officeart/2005/8/layout/hierarchy1"/>
    <dgm:cxn modelId="{84DF00B9-D6DC-5045-A93B-2D4B4EC87674}" type="presParOf" srcId="{BF1DC528-7050-7246-9C00-7D99DFDEA63A}" destId="{C2F4C60C-A556-8D4B-9D81-CC6DAE333C41}" srcOrd="0" destOrd="0" presId="urn:microsoft.com/office/officeart/2005/8/layout/hierarchy1"/>
    <dgm:cxn modelId="{0B4EE2FE-04E9-1E44-A4AF-3DC762460AAD}" type="presParOf" srcId="{C2F4C60C-A556-8D4B-9D81-CC6DAE333C41}" destId="{6EFCDAD8-E65D-6045-B2C1-EE7A5EE0D7A2}" srcOrd="0" destOrd="0" presId="urn:microsoft.com/office/officeart/2005/8/layout/hierarchy1"/>
    <dgm:cxn modelId="{7332F99D-45BE-5C4E-BFD3-006A6731BB6E}" type="presParOf" srcId="{C2F4C60C-A556-8D4B-9D81-CC6DAE333C41}" destId="{B98B8677-E692-5440-82A3-B60D7DD6E667}" srcOrd="1" destOrd="0" presId="urn:microsoft.com/office/officeart/2005/8/layout/hierarchy1"/>
    <dgm:cxn modelId="{BF74D33B-180E-D34E-A51F-B177F98E12C3}" type="presParOf" srcId="{BF1DC528-7050-7246-9C00-7D99DFDEA63A}" destId="{83F54C64-AFDE-0F4C-8952-4908F553DD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C93F1A-2543-402A-A95B-D3A5D70083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22B775-5C60-4ABE-AECA-6523E74BD1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4.1. SPECIFICITY OF SPORT</a:t>
          </a:r>
          <a:endParaRPr lang="en-US"/>
        </a:p>
      </dgm:t>
    </dgm:pt>
    <dgm:pt modelId="{44CA0E4C-EA2A-482A-BE3C-14F4B4ECAF7F}" type="parTrans" cxnId="{70EBE242-1ABC-4CFC-A054-A57F55F677C0}">
      <dgm:prSet/>
      <dgm:spPr/>
      <dgm:t>
        <a:bodyPr/>
        <a:lstStyle/>
        <a:p>
          <a:endParaRPr lang="en-US"/>
        </a:p>
      </dgm:t>
    </dgm:pt>
    <dgm:pt modelId="{DE983CB6-6090-41C0-AB4F-EB81561FD36C}" type="sibTrans" cxnId="{70EBE242-1ABC-4CFC-A054-A57F55F677C0}">
      <dgm:prSet/>
      <dgm:spPr/>
      <dgm:t>
        <a:bodyPr/>
        <a:lstStyle/>
        <a:p>
          <a:endParaRPr lang="en-US"/>
        </a:p>
      </dgm:t>
    </dgm:pt>
    <dgm:pt modelId="{E3D34085-7217-4D22-8A82-13F902FAFF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Sport activity is subject to the application of EU law. </a:t>
          </a:r>
        </a:p>
      </dgm:t>
    </dgm:pt>
    <dgm:pt modelId="{0EE870C8-C749-4591-B3B5-CD9C34810AD0}" type="parTrans" cxnId="{C3C74936-6E43-4F70-AFE5-9925FD5CD730}">
      <dgm:prSet/>
      <dgm:spPr/>
      <dgm:t>
        <a:bodyPr/>
        <a:lstStyle/>
        <a:p>
          <a:endParaRPr lang="en-US"/>
        </a:p>
      </dgm:t>
    </dgm:pt>
    <dgm:pt modelId="{C201DCAF-A742-44C5-982B-2F93077AB11F}" type="sibTrans" cxnId="{C3C74936-6E43-4F70-AFE5-9925FD5CD730}">
      <dgm:prSet/>
      <dgm:spPr/>
      <dgm:t>
        <a:bodyPr/>
        <a:lstStyle/>
        <a:p>
          <a:endParaRPr lang="en-US"/>
        </a:p>
      </dgm:t>
    </dgm:pt>
    <dgm:pt modelId="{631066E1-08C0-4DEA-84AE-0688A77644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At the same time, sport has certain specific characteristics, which are often referred to as the "specificity of sport"</a:t>
          </a:r>
        </a:p>
      </dgm:t>
    </dgm:pt>
    <dgm:pt modelId="{511ED502-E32C-4A5F-989E-F8009810E9BA}" type="parTrans" cxnId="{8EB0EC4C-FDFE-4A91-9397-3B853BA08028}">
      <dgm:prSet/>
      <dgm:spPr/>
      <dgm:t>
        <a:bodyPr/>
        <a:lstStyle/>
        <a:p>
          <a:endParaRPr lang="en-US"/>
        </a:p>
      </dgm:t>
    </dgm:pt>
    <dgm:pt modelId="{84356371-172B-4CD7-BEE8-C0CF1B2FD0A9}" type="sibTrans" cxnId="{8EB0EC4C-FDFE-4A91-9397-3B853BA08028}">
      <dgm:prSet/>
      <dgm:spPr/>
      <dgm:t>
        <a:bodyPr/>
        <a:lstStyle/>
        <a:p>
          <a:endParaRPr lang="en-US"/>
        </a:p>
      </dgm:t>
    </dgm:pt>
    <dgm:pt modelId="{3428908A-DAB0-46FD-AB2C-D2899103554D}" type="pres">
      <dgm:prSet presAssocID="{CAC93F1A-2543-402A-A95B-D3A5D700830F}" presName="root" presStyleCnt="0">
        <dgm:presLayoutVars>
          <dgm:dir/>
          <dgm:resizeHandles val="exact"/>
        </dgm:presLayoutVars>
      </dgm:prSet>
      <dgm:spPr/>
    </dgm:pt>
    <dgm:pt modelId="{696E9259-FA5F-45CF-B303-9313EED66FE0}" type="pres">
      <dgm:prSet presAssocID="{9422B775-5C60-4ABE-AECA-6523E74BD1F4}" presName="compNode" presStyleCnt="0"/>
      <dgm:spPr/>
    </dgm:pt>
    <dgm:pt modelId="{E5C87653-D447-4C4E-9DD7-54383B832CAE}" type="pres">
      <dgm:prSet presAssocID="{9422B775-5C60-4ABE-AECA-6523E74BD1F4}" presName="bgRect" presStyleLbl="bgShp" presStyleIdx="0" presStyleCnt="3"/>
      <dgm:spPr/>
    </dgm:pt>
    <dgm:pt modelId="{3C0B24A5-D77E-4328-BF2E-A9CC59A1AC80}" type="pres">
      <dgm:prSet presAssocID="{9422B775-5C60-4ABE-AECA-6523E74BD1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C3D952C5-12E4-455C-8DED-C06393E51245}" type="pres">
      <dgm:prSet presAssocID="{9422B775-5C60-4ABE-AECA-6523E74BD1F4}" presName="spaceRect" presStyleCnt="0"/>
      <dgm:spPr/>
    </dgm:pt>
    <dgm:pt modelId="{BA682034-8766-4922-9017-316BC9C60635}" type="pres">
      <dgm:prSet presAssocID="{9422B775-5C60-4ABE-AECA-6523E74BD1F4}" presName="parTx" presStyleLbl="revTx" presStyleIdx="0" presStyleCnt="3">
        <dgm:presLayoutVars>
          <dgm:chMax val="0"/>
          <dgm:chPref val="0"/>
        </dgm:presLayoutVars>
      </dgm:prSet>
      <dgm:spPr/>
    </dgm:pt>
    <dgm:pt modelId="{22ED15B9-4254-46FD-9CFA-50A330AB8C58}" type="pres">
      <dgm:prSet presAssocID="{DE983CB6-6090-41C0-AB4F-EB81561FD36C}" presName="sibTrans" presStyleCnt="0"/>
      <dgm:spPr/>
    </dgm:pt>
    <dgm:pt modelId="{CECBA6FB-0097-4117-8979-CA222869E5BC}" type="pres">
      <dgm:prSet presAssocID="{E3D34085-7217-4D22-8A82-13F902FAFF15}" presName="compNode" presStyleCnt="0"/>
      <dgm:spPr/>
    </dgm:pt>
    <dgm:pt modelId="{9918E1FF-BC71-4166-94D3-277332BAC251}" type="pres">
      <dgm:prSet presAssocID="{E3D34085-7217-4D22-8A82-13F902FAFF15}" presName="bgRect" presStyleLbl="bgShp" presStyleIdx="1" presStyleCnt="3"/>
      <dgm:spPr/>
    </dgm:pt>
    <dgm:pt modelId="{6F9D7DC1-A495-4579-A93D-59A4DEE223FA}" type="pres">
      <dgm:prSet presAssocID="{E3D34085-7217-4D22-8A82-13F902FAFF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F2961A61-8D1F-4494-A798-42854F8CBCA4}" type="pres">
      <dgm:prSet presAssocID="{E3D34085-7217-4D22-8A82-13F902FAFF15}" presName="spaceRect" presStyleCnt="0"/>
      <dgm:spPr/>
    </dgm:pt>
    <dgm:pt modelId="{60AF8B36-C039-4FD8-9FC6-62DCBCE42C3E}" type="pres">
      <dgm:prSet presAssocID="{E3D34085-7217-4D22-8A82-13F902FAFF15}" presName="parTx" presStyleLbl="revTx" presStyleIdx="1" presStyleCnt="3">
        <dgm:presLayoutVars>
          <dgm:chMax val="0"/>
          <dgm:chPref val="0"/>
        </dgm:presLayoutVars>
      </dgm:prSet>
      <dgm:spPr/>
    </dgm:pt>
    <dgm:pt modelId="{D44F5049-50F3-4205-9A9B-5D647E751A75}" type="pres">
      <dgm:prSet presAssocID="{C201DCAF-A742-44C5-982B-2F93077AB11F}" presName="sibTrans" presStyleCnt="0"/>
      <dgm:spPr/>
    </dgm:pt>
    <dgm:pt modelId="{537F905A-8C29-4DA6-A755-8B45DE293881}" type="pres">
      <dgm:prSet presAssocID="{631066E1-08C0-4DEA-84AE-0688A7764462}" presName="compNode" presStyleCnt="0"/>
      <dgm:spPr/>
    </dgm:pt>
    <dgm:pt modelId="{2BB5BB10-D295-408E-99A5-8D2F21FB90D4}" type="pres">
      <dgm:prSet presAssocID="{631066E1-08C0-4DEA-84AE-0688A7764462}" presName="bgRect" presStyleLbl="bgShp" presStyleIdx="2" presStyleCnt="3"/>
      <dgm:spPr/>
    </dgm:pt>
    <dgm:pt modelId="{103249A8-E014-4719-8B6B-E405A94940B8}" type="pres">
      <dgm:prSet presAssocID="{631066E1-08C0-4DEA-84AE-0688A77644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A46DC3FF-5DD1-4E59-A04F-31155B97EAED}" type="pres">
      <dgm:prSet presAssocID="{631066E1-08C0-4DEA-84AE-0688A7764462}" presName="spaceRect" presStyleCnt="0"/>
      <dgm:spPr/>
    </dgm:pt>
    <dgm:pt modelId="{DD93BE5A-31D2-438B-8C83-C883B819DB37}" type="pres">
      <dgm:prSet presAssocID="{631066E1-08C0-4DEA-84AE-0688A77644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C74936-6E43-4F70-AFE5-9925FD5CD730}" srcId="{CAC93F1A-2543-402A-A95B-D3A5D700830F}" destId="{E3D34085-7217-4D22-8A82-13F902FAFF15}" srcOrd="1" destOrd="0" parTransId="{0EE870C8-C749-4591-B3B5-CD9C34810AD0}" sibTransId="{C201DCAF-A742-44C5-982B-2F93077AB11F}"/>
    <dgm:cxn modelId="{70EBE242-1ABC-4CFC-A054-A57F55F677C0}" srcId="{CAC93F1A-2543-402A-A95B-D3A5D700830F}" destId="{9422B775-5C60-4ABE-AECA-6523E74BD1F4}" srcOrd="0" destOrd="0" parTransId="{44CA0E4C-EA2A-482A-BE3C-14F4B4ECAF7F}" sibTransId="{DE983CB6-6090-41C0-AB4F-EB81561FD36C}"/>
    <dgm:cxn modelId="{8E90CF48-642A-1044-A701-80919631399B}" type="presOf" srcId="{E3D34085-7217-4D22-8A82-13F902FAFF15}" destId="{60AF8B36-C039-4FD8-9FC6-62DCBCE42C3E}" srcOrd="0" destOrd="0" presId="urn:microsoft.com/office/officeart/2018/2/layout/IconVerticalSolidList"/>
    <dgm:cxn modelId="{8EB0EC4C-FDFE-4A91-9397-3B853BA08028}" srcId="{CAC93F1A-2543-402A-A95B-D3A5D700830F}" destId="{631066E1-08C0-4DEA-84AE-0688A7764462}" srcOrd="2" destOrd="0" parTransId="{511ED502-E32C-4A5F-989E-F8009810E9BA}" sibTransId="{84356371-172B-4CD7-BEE8-C0CF1B2FD0A9}"/>
    <dgm:cxn modelId="{D4520B65-A226-A84C-AEAD-8F82FF48E40C}" type="presOf" srcId="{9422B775-5C60-4ABE-AECA-6523E74BD1F4}" destId="{BA682034-8766-4922-9017-316BC9C60635}" srcOrd="0" destOrd="0" presId="urn:microsoft.com/office/officeart/2018/2/layout/IconVerticalSolidList"/>
    <dgm:cxn modelId="{991EF998-29BC-264E-A3CF-6890979D29A9}" type="presOf" srcId="{CAC93F1A-2543-402A-A95B-D3A5D700830F}" destId="{3428908A-DAB0-46FD-AB2C-D2899103554D}" srcOrd="0" destOrd="0" presId="urn:microsoft.com/office/officeart/2018/2/layout/IconVerticalSolidList"/>
    <dgm:cxn modelId="{955F99B8-D702-3242-8FC9-84FA5393A744}" type="presOf" srcId="{631066E1-08C0-4DEA-84AE-0688A7764462}" destId="{DD93BE5A-31D2-438B-8C83-C883B819DB37}" srcOrd="0" destOrd="0" presId="urn:microsoft.com/office/officeart/2018/2/layout/IconVerticalSolidList"/>
    <dgm:cxn modelId="{4B21FC79-539B-F046-AB45-BD766D9E4C93}" type="presParOf" srcId="{3428908A-DAB0-46FD-AB2C-D2899103554D}" destId="{696E9259-FA5F-45CF-B303-9313EED66FE0}" srcOrd="0" destOrd="0" presId="urn:microsoft.com/office/officeart/2018/2/layout/IconVerticalSolidList"/>
    <dgm:cxn modelId="{A51C0476-05F3-5447-8876-AF263E622D93}" type="presParOf" srcId="{696E9259-FA5F-45CF-B303-9313EED66FE0}" destId="{E5C87653-D447-4C4E-9DD7-54383B832CAE}" srcOrd="0" destOrd="0" presId="urn:microsoft.com/office/officeart/2018/2/layout/IconVerticalSolidList"/>
    <dgm:cxn modelId="{872921BB-5EBE-6B41-8E20-228EFEF5E0CC}" type="presParOf" srcId="{696E9259-FA5F-45CF-B303-9313EED66FE0}" destId="{3C0B24A5-D77E-4328-BF2E-A9CC59A1AC80}" srcOrd="1" destOrd="0" presId="urn:microsoft.com/office/officeart/2018/2/layout/IconVerticalSolidList"/>
    <dgm:cxn modelId="{4605C0FC-8009-294E-906D-6880CA44A60A}" type="presParOf" srcId="{696E9259-FA5F-45CF-B303-9313EED66FE0}" destId="{C3D952C5-12E4-455C-8DED-C06393E51245}" srcOrd="2" destOrd="0" presId="urn:microsoft.com/office/officeart/2018/2/layout/IconVerticalSolidList"/>
    <dgm:cxn modelId="{A90AACEA-3710-8749-B959-9EC0C706061A}" type="presParOf" srcId="{696E9259-FA5F-45CF-B303-9313EED66FE0}" destId="{BA682034-8766-4922-9017-316BC9C60635}" srcOrd="3" destOrd="0" presId="urn:microsoft.com/office/officeart/2018/2/layout/IconVerticalSolidList"/>
    <dgm:cxn modelId="{7B39BDB5-C01B-E244-9975-E820B728F1FB}" type="presParOf" srcId="{3428908A-DAB0-46FD-AB2C-D2899103554D}" destId="{22ED15B9-4254-46FD-9CFA-50A330AB8C58}" srcOrd="1" destOrd="0" presId="urn:microsoft.com/office/officeart/2018/2/layout/IconVerticalSolidList"/>
    <dgm:cxn modelId="{81EAB73F-2FAF-394D-B4BC-CBDDF896793E}" type="presParOf" srcId="{3428908A-DAB0-46FD-AB2C-D2899103554D}" destId="{CECBA6FB-0097-4117-8979-CA222869E5BC}" srcOrd="2" destOrd="0" presId="urn:microsoft.com/office/officeart/2018/2/layout/IconVerticalSolidList"/>
    <dgm:cxn modelId="{E5F12900-EB4C-D04E-9EF1-9450330D1C4F}" type="presParOf" srcId="{CECBA6FB-0097-4117-8979-CA222869E5BC}" destId="{9918E1FF-BC71-4166-94D3-277332BAC251}" srcOrd="0" destOrd="0" presId="urn:microsoft.com/office/officeart/2018/2/layout/IconVerticalSolidList"/>
    <dgm:cxn modelId="{16B6F5F8-6559-4141-8639-D5D0485C140C}" type="presParOf" srcId="{CECBA6FB-0097-4117-8979-CA222869E5BC}" destId="{6F9D7DC1-A495-4579-A93D-59A4DEE223FA}" srcOrd="1" destOrd="0" presId="urn:microsoft.com/office/officeart/2018/2/layout/IconVerticalSolidList"/>
    <dgm:cxn modelId="{2BA1B685-ABFE-DF49-A745-B5BD7D26C592}" type="presParOf" srcId="{CECBA6FB-0097-4117-8979-CA222869E5BC}" destId="{F2961A61-8D1F-4494-A798-42854F8CBCA4}" srcOrd="2" destOrd="0" presId="urn:microsoft.com/office/officeart/2018/2/layout/IconVerticalSolidList"/>
    <dgm:cxn modelId="{2825652E-6F1A-6C4C-9BB4-0B324763C239}" type="presParOf" srcId="{CECBA6FB-0097-4117-8979-CA222869E5BC}" destId="{60AF8B36-C039-4FD8-9FC6-62DCBCE42C3E}" srcOrd="3" destOrd="0" presId="urn:microsoft.com/office/officeart/2018/2/layout/IconVerticalSolidList"/>
    <dgm:cxn modelId="{A5DF0C23-5AC8-CE45-B4DC-D6FF820248C6}" type="presParOf" srcId="{3428908A-DAB0-46FD-AB2C-D2899103554D}" destId="{D44F5049-50F3-4205-9A9B-5D647E751A75}" srcOrd="3" destOrd="0" presId="urn:microsoft.com/office/officeart/2018/2/layout/IconVerticalSolidList"/>
    <dgm:cxn modelId="{BD0235A0-120A-394C-830D-F54EB521BF16}" type="presParOf" srcId="{3428908A-DAB0-46FD-AB2C-D2899103554D}" destId="{537F905A-8C29-4DA6-A755-8B45DE293881}" srcOrd="4" destOrd="0" presId="urn:microsoft.com/office/officeart/2018/2/layout/IconVerticalSolidList"/>
    <dgm:cxn modelId="{900F489E-3B66-C046-A281-FDB5AA365674}" type="presParOf" srcId="{537F905A-8C29-4DA6-A755-8B45DE293881}" destId="{2BB5BB10-D295-408E-99A5-8D2F21FB90D4}" srcOrd="0" destOrd="0" presId="urn:microsoft.com/office/officeart/2018/2/layout/IconVerticalSolidList"/>
    <dgm:cxn modelId="{E786CBAF-1FD1-2D46-8522-1A7B95EAFDB8}" type="presParOf" srcId="{537F905A-8C29-4DA6-A755-8B45DE293881}" destId="{103249A8-E014-4719-8B6B-E405A94940B8}" srcOrd="1" destOrd="0" presId="urn:microsoft.com/office/officeart/2018/2/layout/IconVerticalSolidList"/>
    <dgm:cxn modelId="{4F8A98CD-F7F7-054E-AC19-2AB0C16CBAD5}" type="presParOf" srcId="{537F905A-8C29-4DA6-A755-8B45DE293881}" destId="{A46DC3FF-5DD1-4E59-A04F-31155B97EAED}" srcOrd="2" destOrd="0" presId="urn:microsoft.com/office/officeart/2018/2/layout/IconVerticalSolidList"/>
    <dgm:cxn modelId="{313E844D-28FF-6C4D-A5F1-58BA0420F4C1}" type="presParOf" srcId="{537F905A-8C29-4DA6-A755-8B45DE293881}" destId="{DD93BE5A-31D2-438B-8C83-C883B819DB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888B8-2CD4-9744-8286-3139EA6F0AD8}">
      <dsp:nvSpPr>
        <dsp:cNvPr id="0" name=""/>
        <dsp:cNvSpPr/>
      </dsp:nvSpPr>
      <dsp:spPr>
        <a:xfrm>
          <a:off x="5125" y="1993"/>
          <a:ext cx="10496204" cy="87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EU law applies to Sport in so far it constitutes an economic activity (ECJ case law)</a:t>
          </a:r>
          <a:endParaRPr lang="en-US" sz="3200" kern="1200" dirty="0"/>
        </a:p>
      </dsp:txBody>
      <dsp:txXfrm>
        <a:off x="47665" y="44533"/>
        <a:ext cx="10411124" cy="786350"/>
      </dsp:txXfrm>
    </dsp:sp>
    <dsp:sp modelId="{5A60E0C4-5719-E14F-902D-C3E7440E2E4C}">
      <dsp:nvSpPr>
        <dsp:cNvPr id="0" name=""/>
        <dsp:cNvSpPr/>
      </dsp:nvSpPr>
      <dsp:spPr>
        <a:xfrm>
          <a:off x="5125" y="916994"/>
          <a:ext cx="10496204" cy="87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No Activities “purely” social, artistic or sporting ......</a:t>
          </a:r>
          <a:endParaRPr lang="en-US" sz="3500" kern="1200" dirty="0"/>
        </a:p>
      </dsp:txBody>
      <dsp:txXfrm>
        <a:off x="47665" y="959534"/>
        <a:ext cx="10411124" cy="786350"/>
      </dsp:txXfrm>
    </dsp:sp>
    <dsp:sp modelId="{90A15C00-CAA2-4D4E-8FC1-72EC2CD3D045}">
      <dsp:nvSpPr>
        <dsp:cNvPr id="0" name=""/>
        <dsp:cNvSpPr/>
      </dsp:nvSpPr>
      <dsp:spPr>
        <a:xfrm>
          <a:off x="0" y="1850044"/>
          <a:ext cx="10496204" cy="87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but then “MECA MEDICA” judgement  of 18 July 2006...</a:t>
          </a:r>
          <a:endParaRPr lang="en-US" sz="3500" kern="1200" dirty="0"/>
        </a:p>
      </dsp:txBody>
      <dsp:txXfrm>
        <a:off x="42540" y="1892584"/>
        <a:ext cx="10411124" cy="786350"/>
      </dsp:txXfrm>
    </dsp:sp>
    <dsp:sp modelId="{863C6A36-129C-CC47-B63E-99A955B3D17A}">
      <dsp:nvSpPr>
        <dsp:cNvPr id="0" name=""/>
        <dsp:cNvSpPr/>
      </dsp:nvSpPr>
      <dsp:spPr>
        <a:xfrm>
          <a:off x="5125" y="2746998"/>
          <a:ext cx="10496204" cy="87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Test of “Necessity”</a:t>
          </a:r>
          <a:endParaRPr lang="en-US" sz="3500" kern="1200" dirty="0"/>
        </a:p>
      </dsp:txBody>
      <dsp:txXfrm>
        <a:off x="47665" y="2789538"/>
        <a:ext cx="10411124" cy="786350"/>
      </dsp:txXfrm>
    </dsp:sp>
    <dsp:sp modelId="{5C7BBA72-9D1B-8944-820F-018D1367E696}">
      <dsp:nvSpPr>
        <dsp:cNvPr id="0" name=""/>
        <dsp:cNvSpPr/>
      </dsp:nvSpPr>
      <dsp:spPr>
        <a:xfrm>
          <a:off x="5125" y="3662000"/>
          <a:ext cx="10496204" cy="8714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500" kern="1200" dirty="0"/>
            <a:t>Test of “Proportionality”</a:t>
          </a:r>
          <a:endParaRPr lang="en-US" sz="3500" kern="1200" dirty="0"/>
        </a:p>
      </dsp:txBody>
      <dsp:txXfrm>
        <a:off x="47665" y="3704540"/>
        <a:ext cx="10411124" cy="78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0BBC-D56A-BA4E-B06D-7F0DAF1F5E84}">
      <dsp:nvSpPr>
        <dsp:cNvPr id="0" name=""/>
        <dsp:cNvSpPr/>
      </dsp:nvSpPr>
      <dsp:spPr>
        <a:xfrm>
          <a:off x="0" y="545359"/>
          <a:ext cx="666683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BC259-703B-6848-BDB2-9898BF70CC0D}">
      <dsp:nvSpPr>
        <dsp:cNvPr id="0" name=""/>
        <dsp:cNvSpPr/>
      </dsp:nvSpPr>
      <dsp:spPr>
        <a:xfrm>
          <a:off x="333341" y="19111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No assessment in abstract.</a:t>
          </a:r>
          <a:endParaRPr lang="en-US" sz="2400" kern="1200"/>
        </a:p>
      </dsp:txBody>
      <dsp:txXfrm>
        <a:off x="367926" y="225704"/>
        <a:ext cx="4597613" cy="639310"/>
      </dsp:txXfrm>
    </dsp:sp>
    <dsp:sp modelId="{908B7554-9C42-FE48-A0C8-C14F2CE60AA9}">
      <dsp:nvSpPr>
        <dsp:cNvPr id="0" name=""/>
        <dsp:cNvSpPr/>
      </dsp:nvSpPr>
      <dsp:spPr>
        <a:xfrm>
          <a:off x="0" y="1633999"/>
          <a:ext cx="6666833" cy="362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sz="2400" kern="1200"/>
            <a:t>“</a:t>
          </a:r>
          <a:r>
            <a:rPr lang="nl-NL" sz="2400" kern="1200"/>
            <a:t>the overall context</a:t>
          </a:r>
          <a:r>
            <a:rPr lang="ja-JP" sz="2400" kern="1200"/>
            <a:t>”</a:t>
          </a:r>
          <a:r>
            <a:rPr lang="nl-NL" sz="2400" kern="1200"/>
            <a:t> in which the decision of the association of undertakings was taken or produces its effects.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/>
            <a:t>Its objectives: </a:t>
          </a:r>
          <a:r>
            <a:rPr lang="nl-NL" sz="2400" u="sng" kern="1200"/>
            <a:t>measures inherent in the pursuit of those objectives and  proportionate to them</a:t>
          </a:r>
          <a:r>
            <a:rPr lang="nl-NL" sz="2400" kern="1200"/>
            <a:t>.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/>
            <a:t>Proportionality of measures (quid sportive sanctions?)</a:t>
          </a:r>
          <a:endParaRPr lang="en-US" sz="2400" kern="1200"/>
        </a:p>
      </dsp:txBody>
      <dsp:txXfrm>
        <a:off x="0" y="1633999"/>
        <a:ext cx="6666833" cy="3628799"/>
      </dsp:txXfrm>
    </dsp:sp>
    <dsp:sp modelId="{32EDD296-661F-424A-B326-4B9A5E3EEC3E}">
      <dsp:nvSpPr>
        <dsp:cNvPr id="0" name=""/>
        <dsp:cNvSpPr/>
      </dsp:nvSpPr>
      <dsp:spPr>
        <a:xfrm>
          <a:off x="333341" y="127975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Account must be taken of a:</a:t>
          </a:r>
          <a:endParaRPr lang="en-US" sz="2400" kern="1200"/>
        </a:p>
      </dsp:txBody>
      <dsp:txXfrm>
        <a:off x="367926" y="1314344"/>
        <a:ext cx="4597613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31AFC-8070-9643-B066-5A89ABC605AB}">
      <dsp:nvSpPr>
        <dsp:cNvPr id="0" name=""/>
        <dsp:cNvSpPr/>
      </dsp:nvSpPr>
      <dsp:spPr>
        <a:xfrm>
          <a:off x="0" y="474231"/>
          <a:ext cx="7559504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IOC = association of undertakings (NOCS)</a:t>
          </a:r>
        </a:p>
      </dsp:txBody>
      <dsp:txXfrm>
        <a:off x="83935" y="558166"/>
        <a:ext cx="7391634" cy="1551554"/>
      </dsp:txXfrm>
    </dsp:sp>
    <dsp:sp modelId="{E1F0003C-475E-A64A-8767-FEBB5B299220}">
      <dsp:nvSpPr>
        <dsp:cNvPr id="0" name=""/>
        <dsp:cNvSpPr/>
      </dsp:nvSpPr>
      <dsp:spPr>
        <a:xfrm>
          <a:off x="0" y="2282936"/>
          <a:ext cx="7559504" cy="17194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OVERALL CONTEXT </a:t>
          </a:r>
          <a:r>
            <a:rPr lang="en-US" sz="3100" kern="1200"/>
            <a:t>: Doping rules have a legitimate objective (fight against doping – fair play – protection of the athletes’ health)</a:t>
          </a:r>
        </a:p>
      </dsp:txBody>
      <dsp:txXfrm>
        <a:off x="83935" y="2366871"/>
        <a:ext cx="7391634" cy="1551554"/>
      </dsp:txXfrm>
    </dsp:sp>
    <dsp:sp modelId="{ED8BC9B5-9570-514D-AA77-E57E674C731E}">
      <dsp:nvSpPr>
        <dsp:cNvPr id="0" name=""/>
        <dsp:cNvSpPr/>
      </dsp:nvSpPr>
      <dsp:spPr>
        <a:xfrm>
          <a:off x="0" y="4091640"/>
          <a:ext cx="7559504" cy="17194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NEVERTHELESS sanctions must be proportionate to the (sports) offence committed</a:t>
          </a:r>
        </a:p>
      </dsp:txBody>
      <dsp:txXfrm>
        <a:off x="83935" y="4175575"/>
        <a:ext cx="7391634" cy="155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22E7-F460-9F40-8F69-322FEA284FFC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50F61-4FE4-9D40-B0C3-97877D0B282F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/>
            <a:t>NO BLANKET EXEMPTION</a:t>
          </a:r>
          <a:r>
            <a:rPr lang="en-US" sz="1900" kern="1200"/>
            <a:t> from EU competition law</a:t>
          </a:r>
        </a:p>
      </dsp:txBody>
      <dsp:txXfrm>
        <a:off x="378614" y="886531"/>
        <a:ext cx="2810360" cy="1744948"/>
      </dsp:txXfrm>
    </dsp:sp>
    <dsp:sp modelId="{148495EC-482F-394D-88B1-AC87C638FAAA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6EB91-D359-C743-B085-CCBDDDB75F5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rules  on authorizations of third-party events must be based on objective, </a:t>
          </a:r>
          <a:r>
            <a:rPr lang="en-US" sz="1900" kern="1200" dirty="0" err="1"/>
            <a:t>transparent,non</a:t>
          </a:r>
          <a:r>
            <a:rPr lang="en-US" sz="1900" kern="1200" dirty="0"/>
            <a:t> discriminatory criteria </a:t>
          </a:r>
        </a:p>
      </dsp:txBody>
      <dsp:txXfrm>
        <a:off x="3946203" y="886531"/>
        <a:ext cx="2810360" cy="1744948"/>
      </dsp:txXfrm>
    </dsp:sp>
    <dsp:sp modelId="{6EFCDAD8-E65D-6045-B2C1-EE7A5EE0D7A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B8677-E692-5440-82A3-B60D7DD6E66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Sanctions must be proportionate (MECA –Medina test).</a:t>
          </a:r>
        </a:p>
      </dsp:txBody>
      <dsp:txXfrm>
        <a:off x="7513791" y="886531"/>
        <a:ext cx="2810360" cy="1744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87653-D447-4C4E-9DD7-54383B832CAE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24A5-D77E-4328-BF2E-A9CC59A1AC80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82034-8766-4922-9017-316BC9C60635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4.1. SPECIFICITY OF SPORT</a:t>
          </a:r>
          <a:endParaRPr lang="en-US" sz="2000" kern="1200"/>
        </a:p>
      </dsp:txBody>
      <dsp:txXfrm>
        <a:off x="1844034" y="682"/>
        <a:ext cx="4401230" cy="1596566"/>
      </dsp:txXfrm>
    </dsp:sp>
    <dsp:sp modelId="{9918E1FF-BC71-4166-94D3-277332BAC251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D7DC1-A495-4579-A93D-59A4DEE223FA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F8B36-C039-4FD8-9FC6-62DCBCE42C3E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Sport activity is subject to the application of EU law. </a:t>
          </a:r>
        </a:p>
      </dsp:txBody>
      <dsp:txXfrm>
        <a:off x="1844034" y="1996390"/>
        <a:ext cx="4401230" cy="1596566"/>
      </dsp:txXfrm>
    </dsp:sp>
    <dsp:sp modelId="{2BB5BB10-D295-408E-99A5-8D2F21FB90D4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49A8-E014-4719-8B6B-E405A94940B8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3BE5A-31D2-438B-8C83-C883B819DB37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At the same time, sport has certain specific characteristics, which are often referred to as the "specificity of sport"</a:t>
          </a:r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5C39-7FC9-6843-96EC-7DD02945FF15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D49C8-CBC7-B94B-9F29-7A0832F6516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230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29E0659A-BF04-D616-A247-38D32EFF6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B8E1319B-2ED3-B5CC-7501-F956144B0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5B580C19-79BB-41B2-644B-3904A3B75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DA3504-9590-7B46-AAD5-C4847846803F}" type="slidenum">
              <a:rPr lang="en-GB" altLang="en-US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34B0-BC6B-660C-E3F9-D956F3DD9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18878-D079-893B-D2BB-8BEAF972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B141A-AC18-65CF-D819-14A7A797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678E-1080-28D1-7377-D34DFC66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E55A-91A4-887E-877C-C82B236A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283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D854-7529-0590-67E7-005970F7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BEB59-9E9A-BAC2-B42A-12887B9F9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225F-B286-3567-7955-33F4A0CF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1E37-2E29-5375-42DF-9B3BDC16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53F80-39AC-704C-D9C5-DB57C461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697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96742-A6E8-063F-1EA4-E0DDFE44C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0DBC-AC70-7913-86B0-77F588823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611A-A05A-E9D6-6B8F-C49AE27B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5947-3CE8-A5DA-95F8-AEF4C68D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EB1A-241C-E433-3A95-DC39B161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171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035C-B500-3278-08F5-9BA8A1B3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0FF8D-C4B5-8ECA-A2F3-07DB8147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1CEC-FCBD-45C2-8C9E-E72B34DA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D210F-B848-BBCB-5C7F-A707131B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D5E4-1A47-5199-65C4-438853C0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48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E489-FBB0-8AC5-AA8A-22068C0F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48888-6E60-7623-F602-F1BE9584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BE58-0EC4-E6AE-0E4A-E79B3523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0A90-2B2F-D9D6-7126-CE9B2B99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D815-E6AF-689F-480F-1766A553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74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D3A4-27B6-94B6-A1F2-C15D96BC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47F8B-2A5E-56B0-3DA3-E880A8C57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F00C8-2955-A680-7165-6C82763A9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5E6A-D708-3A82-897F-66ADF0FA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512E-ED34-78AF-F01C-FFC1EBCB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E6C2C-5724-F00C-68B5-8B995B4F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832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A18E-73C4-D8E2-D17F-36A74C97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47B48-1780-43DB-CB7C-BFBE5EF3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4CAFA-EB08-A3EE-8F65-DEC7D9CAE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F2BBC-2EF3-4C85-ACC2-E0CB3D9B3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FF321-ED9C-BD01-D014-030D75D7D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37A3C-341F-002C-6474-35D0B33A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19825-3329-2FA8-2A4C-142DBD2F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5022B-3FD6-7A0E-045E-98798F5F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463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3A4A-9680-EDBC-60A0-39C36159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2188F-A272-D498-0B88-CC733A57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7A861-FC80-A2C0-FA62-0ECB5010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B7519-AA4B-4313-A022-6CAA0E65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39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CB274-386E-19C6-8E50-76F49BDD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1764E-AD4D-B1AA-E1BF-DB699DDB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5ACF-E81C-455E-2BCF-51EA2B51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70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6C62-4061-9185-C724-C808EA5A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77F6-BE6B-81F6-73C3-F75CC596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211E-4C04-A20E-57CE-E07841CBA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179BE-5D64-F5A0-DBC5-9C9824E0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93A1F-A178-D2C3-1D82-647EE63E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848C8-E67E-21DE-FAE3-C1955430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12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77FC-86D5-A5BA-699A-D926105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A4FAE-41EB-088B-DFE4-2C3FBE2A7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7B58-B2B8-9102-F359-E4F845151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3008A-E975-0208-A420-74F70789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E7E9B-1F34-63C6-519B-EEF2EA79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5C362-3752-F7D9-3665-7D1BB961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03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E5AFC-533E-5F3C-4D02-6AEF45DD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98D0-82E7-316E-2814-6A6B08BDB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7FA9-22AC-4F79-5316-D30777BDD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40E5-9F17-A342-85BF-3A2F53D68362}" type="datetimeFigureOut">
              <a:rPr lang="en-BE" smtClean="0"/>
              <a:t>11/10/2024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7F8EE-5B1A-0BC6-F347-58F4E0D8A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670ED-603A-4345-54D9-FCA9C081A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97DA-EC54-514D-A8C6-CC7E4127C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76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youtube.com/watch?v=AJ_cujtx1D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6" name="Rectangle 4506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Law After Bosman</a:t>
            </a:r>
          </a:p>
        </p:txBody>
      </p:sp>
      <p:sp>
        <p:nvSpPr>
          <p:cNvPr id="45068" name="Rectangle 4506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070" name="Rectangle 4506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E50-71C4-414E-A57A-63FEFDC1AD55}"/>
              </a:ext>
            </a:extLst>
          </p:cNvPr>
          <p:cNvSpPr>
            <a:spLocks/>
          </p:cNvSpPr>
          <p:nvPr/>
        </p:nvSpPr>
        <p:spPr>
          <a:xfrm>
            <a:off x="1342352" y="1850638"/>
            <a:ext cx="4680248" cy="3930319"/>
          </a:xfrm>
          <a:prstGeom prst="rect">
            <a:avLst/>
          </a:prstGeom>
        </p:spPr>
        <p:txBody>
          <a:bodyPr/>
          <a:lstStyle/>
          <a:p>
            <a:pPr defTabSz="822960">
              <a:spcAft>
                <a:spcPts val="600"/>
              </a:spcAft>
              <a:defRPr/>
            </a:pPr>
            <a:endParaRPr lang="en-US" sz="18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  <a:defRPr/>
            </a:pPr>
            <a:r>
              <a:rPr lang="en-US" sz="21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Christelle </a:t>
            </a:r>
            <a:r>
              <a:rPr lang="en-US" sz="2160" i="1" kern="1200" err="1">
                <a:solidFill>
                  <a:srgbClr val="B30000"/>
                </a:solidFill>
                <a:latin typeface="+mn-lt"/>
                <a:ea typeface="+mn-ea"/>
                <a:cs typeface="+mn-cs"/>
              </a:rPr>
              <a:t>Deliège</a:t>
            </a:r>
            <a:r>
              <a:rPr lang="en-US" sz="216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60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v.Ligue</a:t>
            </a:r>
            <a:r>
              <a:rPr lang="en-US" sz="21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Francophone de Judo et others (C-51/96 and C-191/97), </a:t>
            </a:r>
            <a:r>
              <a:rPr lang="en-US" sz="216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11 April 2000</a:t>
            </a:r>
          </a:p>
          <a:p>
            <a:pPr defTabSz="8229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Sports Rules on selecting Athletes as long as are inherent to the organization of a competition </a:t>
            </a:r>
            <a:r>
              <a:rPr lang="en-US" sz="180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are in compliance with Art. 56 TFEU (freedom to provide services). </a:t>
            </a:r>
          </a:p>
          <a:p>
            <a:pPr defTabSz="822960">
              <a:spcAft>
                <a:spcPts val="600"/>
              </a:spcAft>
              <a:defRPr/>
            </a:pPr>
            <a:endParaRPr lang="en-US" sz="216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22960">
              <a:spcAft>
                <a:spcPts val="600"/>
              </a:spcAft>
              <a:defRPr/>
            </a:pPr>
            <a:endParaRPr lang="en-US" sz="18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86F0F-E6E4-3047-B8B6-D43406B57A1F}"/>
              </a:ext>
            </a:extLst>
          </p:cNvPr>
          <p:cNvSpPr>
            <a:spLocks/>
          </p:cNvSpPr>
          <p:nvPr/>
        </p:nvSpPr>
        <p:spPr>
          <a:xfrm>
            <a:off x="6160255" y="1850638"/>
            <a:ext cx="4680248" cy="3930319"/>
          </a:xfrm>
          <a:prstGeom prst="rect">
            <a:avLst/>
          </a:prstGeom>
        </p:spPr>
        <p:txBody>
          <a:bodyPr/>
          <a:lstStyle/>
          <a:p>
            <a:pPr defTabSz="822960">
              <a:spcAft>
                <a:spcPts val="600"/>
              </a:spcAft>
              <a:defRPr/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/>
          </p:cNvSpPr>
          <p:nvPr/>
        </p:nvSpPr>
        <p:spPr>
          <a:xfrm>
            <a:off x="8362724" y="5942987"/>
            <a:ext cx="2477779" cy="329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822960">
              <a:spcAft>
                <a:spcPts val="600"/>
              </a:spcAft>
            </a:pPr>
            <a:fld id="{4632E7AA-AAD5-D141-8080-1401922F884F}" type="slidenum">
              <a:rPr lang="en-GB" altLang="en-US" sz="162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defTabSz="822960">
                <a:spcAft>
                  <a:spcPts val="600"/>
                </a:spcAft>
              </a:pPr>
              <a:t>1</a:t>
            </a:fld>
            <a:endParaRPr lang="en-GB" altLang="en-US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C07443D4-6A45-17D0-AC59-3031315E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4" y="1737360"/>
            <a:ext cx="2190999" cy="24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753" y="586855"/>
            <a:ext cx="4037841" cy="3387497"/>
          </a:xfrm>
        </p:spPr>
        <p:txBody>
          <a:bodyPr anchor="b">
            <a:normAutofit/>
          </a:bodyPr>
          <a:lstStyle/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</a:rPr>
              <a:t>The White Paper on Sport (2007)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E50-71C4-414E-A57A-63FEFDC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sz="2000" i="1" dirty="0"/>
          </a:p>
          <a:p>
            <a:pPr>
              <a:defRPr/>
            </a:pPr>
            <a:r>
              <a:rPr lang="en-US" i="1" dirty="0"/>
              <a:t>4.1. </a:t>
            </a:r>
            <a:r>
              <a:rPr lang="en-US" i="1" dirty="0" err="1"/>
              <a:t>Organizazion</a:t>
            </a:r>
            <a:r>
              <a:rPr lang="en-US" i="1" dirty="0"/>
              <a:t> of Sport 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 algn="just">
              <a:buNone/>
              <a:defRPr/>
            </a:pPr>
            <a:r>
              <a:rPr lang="en-US" sz="2000" dirty="0"/>
              <a:t>The political debate on sport in Europe often attributes considerable importance to the so-called "European Sport Model". </a:t>
            </a:r>
          </a:p>
          <a:p>
            <a:pPr marL="0" indent="0" algn="just">
              <a:buNone/>
              <a:defRPr/>
            </a:pPr>
            <a:r>
              <a:rPr lang="en-US" sz="2000" dirty="0"/>
              <a:t>The Commission considers that certain values and traditions of European sport should be promoted. In view of the diversity and complexities of European sport structures it considers, </a:t>
            </a:r>
            <a:r>
              <a:rPr lang="en-US" sz="2000" b="1" dirty="0"/>
              <a:t>however,</a:t>
            </a:r>
            <a:r>
              <a:rPr lang="en-US" sz="2000" dirty="0"/>
              <a:t> that it </a:t>
            </a:r>
            <a:r>
              <a:rPr lang="en-US" sz="2000" b="1" dirty="0"/>
              <a:t>is unrealistic to try to define a unified model of </a:t>
            </a:r>
            <a:r>
              <a:rPr lang="en-US" sz="2000" b="1" dirty="0" err="1"/>
              <a:t>organisation</a:t>
            </a:r>
            <a:r>
              <a:rPr lang="en-US" sz="2000" b="1" dirty="0"/>
              <a:t> of sport in Europe</a:t>
            </a:r>
            <a:r>
              <a:rPr lang="en-US" sz="2000" dirty="0"/>
              <a:t>. </a:t>
            </a:r>
          </a:p>
          <a:p>
            <a:pPr marL="0" indent="0" algn="just">
              <a:buNone/>
              <a:defRPr/>
            </a:pPr>
            <a:r>
              <a:rPr lang="en-US" sz="2000" dirty="0"/>
              <a:t>Moreover, economic and social developments that are common to the majority of the Member States (increasing </a:t>
            </a:r>
            <a:r>
              <a:rPr lang="en-US" sz="2000" dirty="0" err="1"/>
              <a:t>commercialisation</a:t>
            </a:r>
            <a:r>
              <a:rPr lang="en-US" sz="2000" dirty="0"/>
              <a:t>, challenges to public spending, increasing numbers of participants and stagnation in the number of voluntary workers) have resulted in new challenges for the </a:t>
            </a:r>
            <a:r>
              <a:rPr lang="en-US" sz="2000" dirty="0" err="1"/>
              <a:t>organisation</a:t>
            </a:r>
            <a:r>
              <a:rPr lang="en-US" sz="2000" dirty="0"/>
              <a:t> of sport in Europe. </a:t>
            </a:r>
            <a:endParaRPr lang="en-US" sz="2000" i="1" dirty="0"/>
          </a:p>
          <a:p>
            <a:pPr>
              <a:defRPr/>
            </a:pPr>
            <a:endParaRPr lang="en-US" sz="2000" i="1" dirty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5831BAC8-93CB-6A43-8EC9-6F0ABB54A216}" type="slidenum">
              <a:rPr lang="en-GB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GB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8E8C4-9220-B642-8869-AC87398C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4600" dirty="0"/>
              <a:t>ART. 6 TFEU (2007) entry into force (2009)</a:t>
            </a:r>
            <a:endParaRPr lang="en-US" sz="46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454BA-154D-D84E-B122-2B74C0FC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3600" dirty="0"/>
              <a:t>The Union shall have competence to carry out actions </a:t>
            </a:r>
            <a:r>
              <a:rPr lang="en-US" sz="3600" dirty="0">
                <a:solidFill>
                  <a:srgbClr val="FF0000"/>
                </a:solidFill>
              </a:rPr>
              <a:t>to support, coordinate or supplement </a:t>
            </a:r>
            <a:r>
              <a:rPr lang="en-US" sz="3600" dirty="0"/>
              <a:t>the actions of the Member States. The areas of such action shall, at European level, be:</a:t>
            </a:r>
          </a:p>
          <a:p>
            <a:r>
              <a:rPr lang="en-US" sz="3600" dirty="0"/>
              <a:t>-</a:t>
            </a:r>
          </a:p>
          <a:p>
            <a:r>
              <a:rPr lang="en-US" sz="3600" dirty="0"/>
              <a:t>(e) education, vocational training, youth and </a:t>
            </a:r>
            <a:r>
              <a:rPr lang="en-US" sz="3600" dirty="0">
                <a:solidFill>
                  <a:srgbClr val="FF0000"/>
                </a:solidFill>
              </a:rPr>
              <a:t>sport</a:t>
            </a:r>
            <a:r>
              <a:rPr lang="en-US" sz="36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633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9" name="Rectangle 6247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10FACEC-940C-5347-B711-3F9DD3417A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nl-BE" sz="4600" dirty="0"/>
              <a:t>ART. 165 TFEU (2007)entry into force (2009)</a:t>
            </a:r>
            <a:endParaRPr lang="nl-NL" sz="4600" dirty="0"/>
          </a:p>
        </p:txBody>
      </p:sp>
      <p:sp>
        <p:nvSpPr>
          <p:cNvPr id="624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6493B5-5BD3-FA44-9360-00F968540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92" y="2071316"/>
            <a:ext cx="6850991" cy="4119172"/>
          </a:xfrm>
        </p:spPr>
        <p:txBody>
          <a:bodyPr anchor="t">
            <a:normAutofit fontScale="70000" lnSpcReduction="20000"/>
          </a:bodyPr>
          <a:lstStyle/>
          <a:p>
            <a:pPr eaLnBrk="1" hangingPunct="1">
              <a:defRPr/>
            </a:pPr>
            <a:r>
              <a:rPr lang="ja-JP" altLang="nl-NL" b="1"/>
              <a:t>“</a:t>
            </a:r>
            <a:r>
              <a:rPr lang="nl-NL" altLang="ja-JP" b="1" dirty="0"/>
              <a:t>The Union </a:t>
            </a:r>
            <a:r>
              <a:rPr lang="nl-NL" altLang="ja-JP" b="1" dirty="0" err="1"/>
              <a:t>shall</a:t>
            </a:r>
            <a:r>
              <a:rPr lang="nl-NL" altLang="ja-JP" b="1" dirty="0"/>
              <a:t> </a:t>
            </a:r>
            <a:r>
              <a:rPr lang="nl-NL" altLang="ja-JP" b="1" dirty="0" err="1"/>
              <a:t>contribute</a:t>
            </a:r>
            <a:r>
              <a:rPr lang="nl-NL" altLang="ja-JP" b="1" dirty="0"/>
              <a:t> </a:t>
            </a:r>
            <a:r>
              <a:rPr lang="nl-NL" altLang="ja-JP" b="1" dirty="0" err="1"/>
              <a:t>to</a:t>
            </a:r>
            <a:r>
              <a:rPr lang="nl-NL" altLang="ja-JP" b="1" dirty="0"/>
              <a:t> </a:t>
            </a:r>
            <a:r>
              <a:rPr lang="nl-NL" altLang="ja-JP" b="1" dirty="0" err="1"/>
              <a:t>the</a:t>
            </a:r>
            <a:r>
              <a:rPr lang="nl-NL" altLang="ja-JP" b="1" dirty="0"/>
              <a:t> promotion of European </a:t>
            </a:r>
            <a:r>
              <a:rPr lang="nl-NL" altLang="ja-JP" b="1" dirty="0" err="1"/>
              <a:t>sporting</a:t>
            </a:r>
            <a:r>
              <a:rPr lang="nl-NL" altLang="ja-JP" b="1" dirty="0"/>
              <a:t> issues </a:t>
            </a:r>
            <a:r>
              <a:rPr lang="nl-NL" altLang="ja-JP" b="1" dirty="0" err="1"/>
              <a:t>while</a:t>
            </a:r>
            <a:r>
              <a:rPr lang="nl-NL" altLang="ja-JP" b="1" dirty="0"/>
              <a:t> </a:t>
            </a:r>
            <a:r>
              <a:rPr lang="nl-NL" altLang="ja-JP" b="1" dirty="0" err="1"/>
              <a:t>taking</a:t>
            </a:r>
            <a:r>
              <a:rPr lang="nl-NL" altLang="ja-JP" b="1" dirty="0"/>
              <a:t> account of </a:t>
            </a:r>
            <a:r>
              <a:rPr lang="nl-NL" altLang="ja-JP" b="1" dirty="0" err="1"/>
              <a:t>its</a:t>
            </a:r>
            <a:r>
              <a:rPr lang="nl-NL" altLang="ja-JP" b="1" dirty="0"/>
              <a:t> </a:t>
            </a:r>
            <a:r>
              <a:rPr lang="nl-NL" altLang="ja-JP" b="1" u="sng" dirty="0" err="1"/>
              <a:t>specific</a:t>
            </a:r>
            <a:r>
              <a:rPr lang="nl-NL" altLang="ja-JP" b="1" u="sng" dirty="0"/>
              <a:t> nature</a:t>
            </a:r>
            <a:r>
              <a:rPr lang="nl-NL" altLang="ja-JP" b="1" dirty="0"/>
              <a:t>, </a:t>
            </a:r>
            <a:r>
              <a:rPr lang="nl-NL" altLang="ja-JP" b="1" dirty="0" err="1"/>
              <a:t>its</a:t>
            </a:r>
            <a:r>
              <a:rPr lang="nl-NL" altLang="ja-JP" b="1" dirty="0"/>
              <a:t> </a:t>
            </a:r>
            <a:r>
              <a:rPr lang="nl-NL" altLang="ja-JP" b="1" dirty="0" err="1"/>
              <a:t>structures</a:t>
            </a:r>
            <a:r>
              <a:rPr lang="nl-NL" altLang="ja-JP" b="1" dirty="0"/>
              <a:t> </a:t>
            </a:r>
            <a:r>
              <a:rPr lang="nl-NL" altLang="ja-JP" b="1" dirty="0" err="1"/>
              <a:t>based</a:t>
            </a:r>
            <a:r>
              <a:rPr lang="nl-NL" altLang="ja-JP" b="1" dirty="0"/>
              <a:t> on </a:t>
            </a:r>
            <a:r>
              <a:rPr lang="nl-NL" altLang="ja-JP" b="1" dirty="0" err="1"/>
              <a:t>voluntary</a:t>
            </a:r>
            <a:r>
              <a:rPr lang="nl-NL" altLang="ja-JP" b="1" dirty="0"/>
              <a:t> </a:t>
            </a:r>
            <a:r>
              <a:rPr lang="nl-NL" altLang="ja-JP" b="1" dirty="0" err="1"/>
              <a:t>activity</a:t>
            </a:r>
            <a:r>
              <a:rPr lang="nl-NL" altLang="ja-JP" b="1" dirty="0"/>
              <a:t> </a:t>
            </a:r>
            <a:r>
              <a:rPr lang="nl-NL" altLang="ja-JP" b="1" dirty="0" err="1"/>
              <a:t>and</a:t>
            </a:r>
            <a:r>
              <a:rPr lang="nl-NL" altLang="ja-JP" b="1" dirty="0"/>
              <a:t> </a:t>
            </a:r>
            <a:r>
              <a:rPr lang="nl-NL" altLang="ja-JP" b="1" dirty="0" err="1"/>
              <a:t>its</a:t>
            </a:r>
            <a:r>
              <a:rPr lang="nl-NL" altLang="ja-JP" b="1" dirty="0"/>
              <a:t> </a:t>
            </a:r>
            <a:r>
              <a:rPr lang="nl-NL" altLang="ja-JP" b="1" dirty="0" err="1"/>
              <a:t>social</a:t>
            </a:r>
            <a:r>
              <a:rPr lang="nl-NL" altLang="ja-JP" b="1" dirty="0"/>
              <a:t> </a:t>
            </a:r>
            <a:r>
              <a:rPr lang="nl-NL" altLang="ja-JP" b="1" dirty="0" err="1"/>
              <a:t>and</a:t>
            </a:r>
            <a:r>
              <a:rPr lang="nl-NL" altLang="ja-JP" b="1" dirty="0"/>
              <a:t> </a:t>
            </a:r>
            <a:r>
              <a:rPr lang="nl-NL" altLang="ja-JP" b="1" dirty="0" err="1"/>
              <a:t>educational</a:t>
            </a:r>
            <a:r>
              <a:rPr lang="nl-NL" altLang="ja-JP" b="1" dirty="0"/>
              <a:t> </a:t>
            </a:r>
            <a:r>
              <a:rPr lang="nl-NL" altLang="ja-JP" b="1" dirty="0" err="1"/>
              <a:t>function</a:t>
            </a:r>
            <a:r>
              <a:rPr lang="ja-JP" altLang="nl-NL" b="1"/>
              <a:t>”</a:t>
            </a:r>
            <a:r>
              <a:rPr lang="nl-NL" altLang="ja-JP" b="1" dirty="0"/>
              <a:t>. (art. 165 TFEU, para. 1) </a:t>
            </a:r>
          </a:p>
          <a:p>
            <a:pPr marL="0" indent="0" eaLnBrk="1" hangingPunct="1">
              <a:buNone/>
              <a:defRPr/>
            </a:pPr>
            <a:endParaRPr lang="nl-NL" altLang="en-US" sz="19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Union Action shall be aimed at : …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developing the European dimension in sport, 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by promoting fairness and openness in sporting competitions and cooperation between bodies responsible for sports, and by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0070C0"/>
                </a:solidFill>
              </a:rPr>
              <a:t> protecting the physical and moral integrity of sportsmen and sportswomen, especially the youngest sportsmen and sportswomen. </a:t>
            </a:r>
            <a:r>
              <a:rPr lang="nl-NL" altLang="ja-JP" sz="2300" dirty="0">
                <a:solidFill>
                  <a:srgbClr val="0070C0"/>
                </a:solidFill>
              </a:rPr>
              <a:t>(art. 165 TFEU, para. 2) </a:t>
            </a:r>
          </a:p>
          <a:p>
            <a:pPr eaLnBrk="1" hangingPunct="1">
              <a:defRPr/>
            </a:pPr>
            <a:endParaRPr lang="nl-NL" altLang="ja-JP" sz="23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300" dirty="0"/>
              <a:t>(Some ideas: the “</a:t>
            </a:r>
            <a:r>
              <a:rPr lang="en-US" sz="2300" dirty="0">
                <a:hlinkClick r:id="rId2"/>
              </a:rPr>
              <a:t>Erasmus Sports Programme</a:t>
            </a:r>
            <a:r>
              <a:rPr lang="en-US" sz="2300" dirty="0"/>
              <a:t>” ) </a:t>
            </a:r>
            <a:endParaRPr lang="nl-NL" altLang="ja-JP" sz="2300" dirty="0"/>
          </a:p>
          <a:p>
            <a:pPr marL="0" indent="0">
              <a:buNone/>
              <a:defRPr/>
            </a:pPr>
            <a:r>
              <a:rPr lang="nl-NL" altLang="en-US" sz="2300" dirty="0" err="1"/>
              <a:t>https</a:t>
            </a:r>
            <a:r>
              <a:rPr lang="nl-NL" altLang="en-US" sz="2300" dirty="0"/>
              <a:t>://</a:t>
            </a:r>
            <a:r>
              <a:rPr lang="nl-NL" altLang="en-US" sz="2300" dirty="0" err="1"/>
              <a:t>www.youtube.com</a:t>
            </a:r>
            <a:r>
              <a:rPr lang="nl-NL" altLang="en-US" sz="2300" dirty="0"/>
              <a:t>/</a:t>
            </a:r>
            <a:r>
              <a:rPr lang="nl-NL" altLang="en-US" sz="2300" dirty="0" err="1"/>
              <a:t>watch?v</a:t>
            </a:r>
            <a:r>
              <a:rPr lang="nl-NL" altLang="en-US" sz="2300" dirty="0"/>
              <a:t>=AJ_cujtx1Dw</a:t>
            </a:r>
          </a:p>
          <a:p>
            <a:pPr marL="0" indent="0">
              <a:buNone/>
              <a:defRPr/>
            </a:pPr>
            <a:r>
              <a:rPr lang="nl-NL" altLang="en-US" sz="2300" dirty="0"/>
              <a:t>European </a:t>
            </a:r>
            <a:r>
              <a:rPr lang="nl-NL" altLang="en-US" sz="2300" dirty="0" err="1"/>
              <a:t>Parliament</a:t>
            </a:r>
            <a:r>
              <a:rPr lang="nl-NL" altLang="en-US" sz="2300" dirty="0"/>
              <a:t> : 10 </a:t>
            </a:r>
            <a:r>
              <a:rPr lang="nl-NL" altLang="en-US" sz="2300" dirty="0" err="1"/>
              <a:t>October</a:t>
            </a:r>
            <a:r>
              <a:rPr lang="nl-NL" altLang="en-US" sz="2300" dirty="0"/>
              <a:t> 2010</a:t>
            </a:r>
          </a:p>
          <a:p>
            <a:pPr marL="0" indent="0">
              <a:buNone/>
              <a:defRPr/>
            </a:pPr>
            <a:endParaRPr lang="nl-NL" altLang="en-US" sz="1500" dirty="0"/>
          </a:p>
        </p:txBody>
      </p:sp>
      <p:pic>
        <p:nvPicPr>
          <p:cNvPr id="62468" name="Picture 1">
            <a:extLst>
              <a:ext uri="{FF2B5EF4-FFF2-40B4-BE49-F238E27FC236}">
                <a16:creationId xmlns:a16="http://schemas.microsoft.com/office/drawing/2014/main" id="{D51D548F-F066-0421-C166-C03D06E17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r="2822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5D4B4-6C82-7F43-8084-66C18E2D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DFDAA92-5ABC-5D43-AFB3-08A05CD6416B}" type="slidenum">
              <a:rPr lang="nl-NL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nl-NL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498" name="Rectangle 6349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0" name="Rectangle 6349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2" name="Rectangle 6350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4" name="Rectangle 6350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506" name="Freeform: Shape 6350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508" name="Rectangle 6350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EE127-B78C-3940-B62D-989BCE65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Olympique Lyonnais  v. Olivier Bernard and Newcastle UFC</a:t>
            </a:r>
            <a:b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 C-325/08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(Judgement of 16 March 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A6A9-64B8-7141-B3A4-95508A16CB0F}"/>
              </a:ext>
            </a:extLst>
          </p:cNvPr>
          <p:cNvSpPr>
            <a:spLocks/>
          </p:cNvSpPr>
          <p:nvPr/>
        </p:nvSpPr>
        <p:spPr>
          <a:xfrm>
            <a:off x="4905052" y="1768911"/>
            <a:ext cx="6182048" cy="3616847"/>
          </a:xfrm>
          <a:prstGeom prst="rect">
            <a:avLst/>
          </a:prstGeom>
        </p:spPr>
        <p:txBody>
          <a:bodyPr/>
          <a:lstStyle/>
          <a:p>
            <a:pPr defTabSz="649224">
              <a:spcAft>
                <a:spcPts val="600"/>
              </a:spcAft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French Player of Olympique Lyonnais (French Club)</a:t>
            </a:r>
          </a:p>
          <a:p>
            <a:pPr defTabSz="649224">
              <a:spcAft>
                <a:spcPts val="600"/>
              </a:spcAft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3 years contract as a “talented young player”</a:t>
            </a:r>
          </a:p>
          <a:p>
            <a:pPr defTabSz="649224">
              <a:spcAft>
                <a:spcPts val="600"/>
              </a:spcAft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Obligation to sign first Professional Contract with Training Club</a:t>
            </a:r>
          </a:p>
          <a:p>
            <a:pPr defTabSz="649224">
              <a:spcAft>
                <a:spcPts val="600"/>
              </a:spcAft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Newcastle FC (English Club)</a:t>
            </a:r>
          </a:p>
          <a:p>
            <a:pPr defTabSz="649224">
              <a:spcAft>
                <a:spcPts val="600"/>
              </a:spcAft>
              <a:defRPr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Compensation  (damages) : 53.357 euros (one </a:t>
            </a:r>
            <a:r>
              <a:rPr lang="en-US" sz="3200" dirty="0"/>
              <a:t>year salary)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3886D-94F4-264A-A566-B073CD8F0EEB}"/>
              </a:ext>
            </a:extLst>
          </p:cNvPr>
          <p:cNvSpPr>
            <a:spLocks/>
          </p:cNvSpPr>
          <p:nvPr/>
        </p:nvSpPr>
        <p:spPr>
          <a:xfrm>
            <a:off x="7883898" y="1744069"/>
            <a:ext cx="2874959" cy="2810594"/>
          </a:xfrm>
          <a:prstGeom prst="rect">
            <a:avLst/>
          </a:prstGeom>
        </p:spPr>
        <p:txBody>
          <a:bodyPr/>
          <a:lstStyle/>
          <a:p>
            <a:pPr defTabSz="649224">
              <a:spcAft>
                <a:spcPts val="600"/>
              </a:spcAft>
              <a:defRPr/>
            </a:pPr>
            <a:r>
              <a:rPr lang="en-US" sz="127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5D63-13DF-124E-80BF-2628594A27B4}"/>
              </a:ext>
            </a:extLst>
          </p:cNvPr>
          <p:cNvSpPr>
            <a:spLocks/>
          </p:cNvSpPr>
          <p:nvPr/>
        </p:nvSpPr>
        <p:spPr>
          <a:xfrm>
            <a:off x="9620617" y="5028929"/>
            <a:ext cx="1951268" cy="259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49224">
              <a:spcAft>
                <a:spcPts val="600"/>
              </a:spcAft>
            </a:pPr>
            <a:fld id="{57F670BD-25B4-D34F-B18C-CA4BADFD79B4}" type="slidenum">
              <a:rPr lang="en-GB" altLang="en-US" sz="1278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defTabSz="649224">
                <a:spcAft>
                  <a:spcPts val="600"/>
                </a:spcAft>
              </a:pPr>
              <a:t>13</a:t>
            </a:fld>
            <a:endParaRPr lang="en-GB" altLang="en-US" dirty="0"/>
          </a:p>
        </p:txBody>
      </p:sp>
      <p:pic>
        <p:nvPicPr>
          <p:cNvPr id="63493" name="Immagine 2">
            <a:extLst>
              <a:ext uri="{FF2B5EF4-FFF2-40B4-BE49-F238E27FC236}">
                <a16:creationId xmlns:a16="http://schemas.microsoft.com/office/drawing/2014/main" id="{FD350227-6B1C-00AE-82B6-67DB9809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60" y="174715"/>
            <a:ext cx="1894808" cy="31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80" name="Rectangle 10547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82" name="Freeform: Shape 10548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3D15D56-D65E-2940-B82F-522AE096D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37" y="1153572"/>
            <a:ext cx="3887235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b="1" dirty="0">
                <a:solidFill>
                  <a:srgbClr val="FFFFFF"/>
                </a:solidFill>
              </a:rPr>
              <a:t>BERNARD CASE</a:t>
            </a:r>
            <a:br>
              <a:rPr lang="nl-BE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5484" name="Arc 10548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A918D0D-0E08-EF4D-A2D6-43042D124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en-US"/>
              <a:t>A training </a:t>
            </a:r>
            <a:r>
              <a:rPr lang="nl-NL" altLang="en-US" err="1"/>
              <a:t>Compensation</a:t>
            </a:r>
            <a:r>
              <a:rPr lang="nl-NL" altLang="en-US"/>
              <a:t> </a:t>
            </a:r>
            <a:r>
              <a:rPr lang="nl-NL" altLang="en-US" err="1"/>
              <a:t>can</a:t>
            </a:r>
            <a:r>
              <a:rPr lang="nl-NL" altLang="en-US"/>
              <a:t>  “</a:t>
            </a:r>
            <a:r>
              <a:rPr lang="nl-NL" altLang="en-US" b="1" u="sng" err="1"/>
              <a:t>be</a:t>
            </a:r>
            <a:r>
              <a:rPr lang="nl-NL" altLang="en-US" b="1" u="sng"/>
              <a:t> </a:t>
            </a:r>
            <a:r>
              <a:rPr lang="nl-NL" altLang="en-US" b="1" u="sng" err="1"/>
              <a:t>justified</a:t>
            </a:r>
            <a:r>
              <a:rPr lang="nl-NL" altLang="en-US" b="1" u="sng"/>
              <a:t> </a:t>
            </a:r>
            <a:r>
              <a:rPr lang="nl-NL" altLang="en-US" b="1" u="sng" err="1"/>
              <a:t>by</a:t>
            </a:r>
            <a:r>
              <a:rPr lang="nl-NL" altLang="en-US" b="1" u="sng"/>
              <a:t> </a:t>
            </a:r>
            <a:r>
              <a:rPr lang="nl-NL" altLang="en-US" b="1" u="sng" err="1"/>
              <a:t>the</a:t>
            </a:r>
            <a:r>
              <a:rPr lang="nl-NL" altLang="en-US" b="1" u="sng"/>
              <a:t> </a:t>
            </a:r>
            <a:r>
              <a:rPr lang="nl-NL" altLang="en-US" b="1" u="sng" err="1"/>
              <a:t>objective</a:t>
            </a:r>
            <a:r>
              <a:rPr lang="nl-NL" altLang="en-US" b="1" u="sng"/>
              <a:t> of </a:t>
            </a:r>
            <a:r>
              <a:rPr lang="nl-NL" altLang="en-US" b="1" u="sng" err="1"/>
              <a:t>encouraging</a:t>
            </a:r>
            <a:r>
              <a:rPr lang="nl-NL" altLang="en-US" b="1" u="sng"/>
              <a:t> </a:t>
            </a:r>
            <a:r>
              <a:rPr lang="nl-NL" altLang="en-US" b="1" u="sng" err="1"/>
              <a:t>the</a:t>
            </a:r>
            <a:r>
              <a:rPr lang="nl-NL" altLang="en-US" b="1" u="sng"/>
              <a:t> recruitment </a:t>
            </a:r>
            <a:r>
              <a:rPr lang="nl-NL" altLang="en-US" b="1" u="sng" err="1"/>
              <a:t>and</a:t>
            </a:r>
            <a:r>
              <a:rPr lang="nl-NL" altLang="en-US" b="1" u="sng"/>
              <a:t> training of </a:t>
            </a:r>
            <a:r>
              <a:rPr lang="nl-NL" altLang="en-US" b="1" u="sng" err="1"/>
              <a:t>young</a:t>
            </a:r>
            <a:r>
              <a:rPr lang="nl-NL" altLang="en-US" b="1" u="sng"/>
              <a:t> </a:t>
            </a:r>
            <a:r>
              <a:rPr lang="nl-NL" altLang="en-US" b="1" u="sng" err="1"/>
              <a:t>players</a:t>
            </a:r>
            <a:r>
              <a:rPr lang="nl-NL" altLang="en-US" b="1" u="sng"/>
              <a:t>”.</a:t>
            </a:r>
            <a:r>
              <a:rPr lang="nl-NL" altLang="en-US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en-US" err="1"/>
              <a:t>However</a:t>
            </a:r>
            <a:r>
              <a:rPr lang="nl-NL" altLang="en-US"/>
              <a:t>, </a:t>
            </a:r>
            <a:r>
              <a:rPr lang="nl-NL" altLang="en-US" err="1"/>
              <a:t>such</a:t>
            </a:r>
            <a:r>
              <a:rPr lang="nl-NL" altLang="en-US"/>
              <a:t> a </a:t>
            </a:r>
            <a:r>
              <a:rPr lang="nl-NL" altLang="en-US" err="1"/>
              <a:t>scheme</a:t>
            </a:r>
            <a:r>
              <a:rPr lang="nl-NL" altLang="en-US"/>
              <a:t> must </a:t>
            </a:r>
            <a:r>
              <a:rPr lang="nl-NL" altLang="en-US" err="1"/>
              <a:t>be</a:t>
            </a:r>
            <a:r>
              <a:rPr lang="nl-NL" altLang="en-US"/>
              <a:t> </a:t>
            </a:r>
            <a:r>
              <a:rPr lang="nl-NL" altLang="en-US" err="1"/>
              <a:t>actually</a:t>
            </a:r>
            <a:r>
              <a:rPr lang="nl-NL" altLang="en-US"/>
              <a:t> </a:t>
            </a:r>
            <a:r>
              <a:rPr lang="nl-NL" altLang="en-US" err="1"/>
              <a:t>capable</a:t>
            </a:r>
            <a:r>
              <a:rPr lang="nl-NL" altLang="en-US"/>
              <a:t> of </a:t>
            </a:r>
            <a:r>
              <a:rPr lang="nl-NL" altLang="en-US" err="1"/>
              <a:t>attaining</a:t>
            </a:r>
            <a:r>
              <a:rPr lang="nl-NL" altLang="en-US"/>
              <a:t> </a:t>
            </a:r>
            <a:r>
              <a:rPr lang="nl-NL" altLang="en-US" err="1"/>
              <a:t>that</a:t>
            </a:r>
            <a:r>
              <a:rPr lang="nl-NL" altLang="en-US"/>
              <a:t> </a:t>
            </a:r>
            <a:r>
              <a:rPr lang="nl-NL" altLang="en-US" err="1"/>
              <a:t>objective</a:t>
            </a:r>
            <a:r>
              <a:rPr lang="nl-NL" altLang="en-US"/>
              <a:t> </a:t>
            </a:r>
            <a:r>
              <a:rPr lang="nl-NL" altLang="en-US" err="1"/>
              <a:t>and</a:t>
            </a:r>
            <a:r>
              <a:rPr lang="nl-NL" altLang="en-US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en-US" b="1" u="sng" err="1"/>
              <a:t>be</a:t>
            </a:r>
            <a:r>
              <a:rPr lang="nl-NL" altLang="en-US" b="1" u="sng"/>
              <a:t> </a:t>
            </a:r>
            <a:r>
              <a:rPr lang="nl-NL" altLang="en-US" b="1" u="sng" err="1"/>
              <a:t>proportionate</a:t>
            </a:r>
            <a:r>
              <a:rPr lang="nl-NL" altLang="en-US"/>
              <a:t> </a:t>
            </a:r>
            <a:r>
              <a:rPr lang="nl-NL" altLang="en-US" err="1"/>
              <a:t>to</a:t>
            </a:r>
            <a:r>
              <a:rPr lang="nl-NL" altLang="en-US"/>
              <a:t> </a:t>
            </a:r>
            <a:r>
              <a:rPr lang="nl-NL" altLang="en-US" err="1"/>
              <a:t>it</a:t>
            </a:r>
            <a:r>
              <a:rPr lang="nl-NL" altLang="en-US"/>
              <a:t>,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en-US" b="1" u="sng" err="1"/>
              <a:t>taking</a:t>
            </a:r>
            <a:r>
              <a:rPr lang="nl-NL" altLang="en-US" b="1" u="sng"/>
              <a:t> </a:t>
            </a:r>
            <a:r>
              <a:rPr lang="nl-NL" altLang="en-US" b="1" u="sng" err="1"/>
              <a:t>due</a:t>
            </a:r>
            <a:r>
              <a:rPr lang="nl-NL" altLang="en-US" b="1" u="sng"/>
              <a:t> account of </a:t>
            </a:r>
            <a:r>
              <a:rPr lang="nl-NL" altLang="en-US" b="1" u="sng" err="1"/>
              <a:t>the</a:t>
            </a:r>
            <a:r>
              <a:rPr lang="nl-NL" altLang="en-US" b="1" u="sng"/>
              <a:t> </a:t>
            </a:r>
            <a:r>
              <a:rPr lang="nl-NL" altLang="en-US" b="1" u="sng" err="1"/>
              <a:t>costs</a:t>
            </a:r>
            <a:r>
              <a:rPr lang="nl-NL" altLang="en-US" b="1" u="sng"/>
              <a:t> </a:t>
            </a:r>
            <a:r>
              <a:rPr lang="nl-NL" altLang="en-US" b="1" u="sng" err="1"/>
              <a:t>borne</a:t>
            </a:r>
            <a:r>
              <a:rPr lang="nl-NL" altLang="en-US" b="1" u="sng"/>
              <a:t> </a:t>
            </a:r>
            <a:r>
              <a:rPr lang="nl-NL" altLang="en-US" b="1" u="sng" err="1"/>
              <a:t>by</a:t>
            </a:r>
            <a:r>
              <a:rPr lang="nl-NL" altLang="en-US" b="1" u="sng"/>
              <a:t> </a:t>
            </a:r>
            <a:r>
              <a:rPr lang="nl-NL" altLang="en-US" b="1" u="sng" err="1"/>
              <a:t>the</a:t>
            </a:r>
            <a:r>
              <a:rPr lang="nl-NL" altLang="en-US" b="1" u="sng"/>
              <a:t> clubs in training </a:t>
            </a:r>
            <a:r>
              <a:rPr lang="nl-NL" altLang="en-US" b="1" u="sng" err="1"/>
              <a:t>both</a:t>
            </a:r>
            <a:r>
              <a:rPr lang="nl-NL" altLang="en-US" b="1" u="sng"/>
              <a:t> </a:t>
            </a:r>
            <a:r>
              <a:rPr lang="nl-NL" altLang="en-US" b="1" u="sng" err="1"/>
              <a:t>future</a:t>
            </a:r>
            <a:r>
              <a:rPr lang="nl-NL" altLang="en-US" b="1" u="sng"/>
              <a:t> professional </a:t>
            </a:r>
            <a:r>
              <a:rPr lang="nl-NL" altLang="en-US" b="1" u="sng" err="1"/>
              <a:t>players</a:t>
            </a:r>
            <a:r>
              <a:rPr lang="nl-NL" altLang="en-US" b="1" u="sng"/>
              <a:t> </a:t>
            </a:r>
            <a:r>
              <a:rPr lang="nl-NL" altLang="en-US" b="1" u="sng" err="1"/>
              <a:t>and</a:t>
            </a:r>
            <a:r>
              <a:rPr lang="nl-NL" altLang="en-US" b="1" u="sng"/>
              <a:t> </a:t>
            </a:r>
            <a:r>
              <a:rPr lang="nl-NL" altLang="en-US" b="1" u="sng" err="1"/>
              <a:t>those</a:t>
            </a:r>
            <a:r>
              <a:rPr lang="nl-NL" altLang="en-US" b="1" u="sng"/>
              <a:t> </a:t>
            </a:r>
            <a:r>
              <a:rPr lang="nl-NL" altLang="en-US" b="1" u="sng" err="1"/>
              <a:t>who</a:t>
            </a:r>
            <a:r>
              <a:rPr lang="nl-NL" altLang="en-US" b="1" u="sng"/>
              <a:t> </a:t>
            </a:r>
            <a:r>
              <a:rPr lang="nl-NL" altLang="en-US" b="1" u="sng" err="1"/>
              <a:t>will</a:t>
            </a:r>
            <a:r>
              <a:rPr lang="nl-NL" altLang="en-US" b="1" u="sng"/>
              <a:t> never </a:t>
            </a:r>
            <a:r>
              <a:rPr lang="nl-NL" altLang="en-US" b="1" u="sng" err="1"/>
              <a:t>play</a:t>
            </a:r>
            <a:r>
              <a:rPr lang="nl-NL" altLang="en-US" b="1" u="sng"/>
              <a:t> </a:t>
            </a:r>
            <a:r>
              <a:rPr lang="nl-NL" altLang="en-US" b="1" u="sng" err="1"/>
              <a:t>professionally</a:t>
            </a:r>
            <a:r>
              <a:rPr lang="nl-NL" altLang="en-US"/>
              <a:t> (para. 45).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D6B88-AA18-A84D-A4E8-C25CCC5C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5599D1F-B2B8-0A43-BA21-E9D93D240DDC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14</a:t>
            </a:fld>
            <a:endParaRPr lang="en-GB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EC9AE-820A-914B-89CF-ED2AC66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890" y="768111"/>
            <a:ext cx="10082556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is only the beginning of a wonderful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8009-A6FE-604E-B9BD-26C6D06E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 be continued….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6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90" name="Rectangle 4608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Law After Bosman</a:t>
            </a:r>
          </a:p>
        </p:txBody>
      </p:sp>
      <p:sp>
        <p:nvSpPr>
          <p:cNvPr id="46092" name="Rectangle 4609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094" name="Rectangle 4609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E50-71C4-414E-A57A-63FEFDC1AD55}"/>
              </a:ext>
            </a:extLst>
          </p:cNvPr>
          <p:cNvSpPr>
            <a:spLocks/>
          </p:cNvSpPr>
          <p:nvPr/>
        </p:nvSpPr>
        <p:spPr>
          <a:xfrm>
            <a:off x="5401112" y="1926266"/>
            <a:ext cx="5946592" cy="1916081"/>
          </a:xfrm>
          <a:prstGeom prst="rect">
            <a:avLst/>
          </a:prstGeom>
        </p:spPr>
        <p:txBody>
          <a:bodyPr/>
          <a:lstStyle/>
          <a:p>
            <a:pPr defTabSz="685800">
              <a:spcAft>
                <a:spcPts val="600"/>
              </a:spcAft>
              <a:defRPr/>
            </a:pP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Jury Lehtonen and others v. Fédération Royale 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Belge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Sociétés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Basketball (C-176/96), Judgement of </a:t>
            </a:r>
            <a:r>
              <a:rPr lang="en-US" sz="2400" i="1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13 April 2000</a:t>
            </a: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379FB4-BBD0-954F-9795-AA55AA3D1E2A}"/>
              </a:ext>
            </a:extLst>
          </p:cNvPr>
          <p:cNvSpPr>
            <a:spLocks/>
          </p:cNvSpPr>
          <p:nvPr/>
        </p:nvSpPr>
        <p:spPr>
          <a:xfrm>
            <a:off x="2100396" y="2739381"/>
            <a:ext cx="2988257" cy="2896572"/>
          </a:xfrm>
          <a:prstGeom prst="rect">
            <a:avLst/>
          </a:prstGeom>
        </p:spPr>
        <p:txBody>
          <a:bodyPr/>
          <a:lstStyle/>
          <a:p>
            <a:pPr algn="just" defTabSz="685800">
              <a:spcAft>
                <a:spcPts val="600"/>
              </a:spcAft>
              <a:defRPr/>
            </a:pPr>
            <a:r>
              <a:rPr lang="en-US"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windows may be an obstacle to the freedom of movement but …</a:t>
            </a:r>
          </a:p>
          <a:p>
            <a:pPr defTabSz="685800">
              <a:spcAft>
                <a:spcPts val="600"/>
              </a:spcAft>
              <a:defRPr/>
            </a:pPr>
            <a:endParaRPr lang="en-US" sz="18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685800">
              <a:spcAft>
                <a:spcPts val="600"/>
              </a:spcAft>
              <a:defRPr/>
            </a:pPr>
            <a:r>
              <a:rPr lang="en-US" sz="1800" i="1" kern="120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They can be justified in view of preserving the integrity of sports competition</a:t>
            </a:r>
          </a:p>
          <a:p>
            <a:pPr>
              <a:spcAft>
                <a:spcPts val="600"/>
              </a:spcAft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/>
          </p:cNvSpPr>
          <p:nvPr/>
        </p:nvSpPr>
        <p:spPr>
          <a:xfrm>
            <a:off x="8005734" y="6006318"/>
            <a:ext cx="2084663" cy="277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spcAft>
                <a:spcPts val="600"/>
              </a:spcAft>
            </a:pPr>
            <a:fld id="{86FB4041-EA33-8948-992A-082B8B0EBEF1}" type="slidenum">
              <a:rPr lang="en-GB" altLang="en-US" sz="135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defTabSz="685800">
                <a:spcAft>
                  <a:spcPts val="600"/>
                </a:spcAft>
              </a:pPr>
              <a:t>2</a:t>
            </a:fld>
            <a:endParaRPr lang="en-GB" altLang="en-US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2AACAAA7-F190-E6C1-8AE5-C4C1729B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56" y="3842347"/>
            <a:ext cx="1447682" cy="21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BE991E1-AB40-AF48-8232-C2F4612FBA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nl-BE" sz="4000" dirty="0"/>
              <a:t>Basic Principles of Union Law</a:t>
            </a:r>
            <a:endParaRPr lang="nl-NL" sz="4000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3C33C-F4F8-4A4A-B44E-1A138D46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014A746-95B0-D345-B72A-A07593F0F878}" type="slidenum">
              <a:rPr lang="nl-NL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nl-NL" alt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461" name="Rectangle 3">
            <a:extLst>
              <a:ext uri="{FF2B5EF4-FFF2-40B4-BE49-F238E27FC236}">
                <a16:creationId xmlns:a16="http://schemas.microsoft.com/office/drawing/2014/main" id="{C93D2B01-D173-C382-D543-7A97D56F2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121105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7917-FE3D-0241-B07A-64B06F74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365125"/>
            <a:ext cx="11839073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MECA MEDINA – MADJEN </a:t>
            </a:r>
            <a:r>
              <a:rPr lang="en-US" dirty="0"/>
              <a:t> </a:t>
            </a:r>
            <a:r>
              <a:rPr lang="en-US" sz="3600" dirty="0"/>
              <a:t>Case C-519/04 P (18 July 2006)</a:t>
            </a:r>
          </a:p>
        </p:txBody>
      </p:sp>
      <p:pic>
        <p:nvPicPr>
          <p:cNvPr id="48130" name="Content Placeholder 8">
            <a:extLst>
              <a:ext uri="{FF2B5EF4-FFF2-40B4-BE49-F238E27FC236}">
                <a16:creationId xmlns:a16="http://schemas.microsoft.com/office/drawing/2014/main" id="{17B63372-3BEA-4E3B-3A45-7816370592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3050" y="2151063"/>
            <a:ext cx="2374900" cy="3429000"/>
          </a:xfrm>
        </p:spPr>
      </p:pic>
      <p:pic>
        <p:nvPicPr>
          <p:cNvPr id="48131" name="Content Placeholder 9">
            <a:extLst>
              <a:ext uri="{FF2B5EF4-FFF2-40B4-BE49-F238E27FC236}">
                <a16:creationId xmlns:a16="http://schemas.microsoft.com/office/drawing/2014/main" id="{03380560-046C-9DE7-4E87-89F7DB03CA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2060575"/>
            <a:ext cx="3467100" cy="3384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9E6C1-507E-724C-A89C-48AEB27A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453318-D2AB-434D-91F1-173A9CB3E26F}" type="slidenum">
              <a:rPr lang="en-GB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A09F2-A28B-8F46-BAE4-F147898D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>
              <a:defRPr/>
            </a:pPr>
            <a:r>
              <a:rPr lang="en-US" dirty="0">
                <a:solidFill>
                  <a:srgbClr val="FFFFFF"/>
                </a:solidFill>
              </a:rPr>
              <a:t>DOPING: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Two swimmers tested positive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6F16-510E-F441-9B57-0CA051BF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2345" y="1608667"/>
            <a:ext cx="3747311" cy="45011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Sports track</a:t>
            </a:r>
          </a:p>
          <a:p>
            <a:pPr lvl="1">
              <a:defRPr/>
            </a:pPr>
            <a:r>
              <a:rPr lang="en-US" sz="3600" dirty="0"/>
              <a:t>FINA Sanction (4 years Ban)</a:t>
            </a:r>
          </a:p>
          <a:p>
            <a:pPr lvl="1">
              <a:defRPr/>
            </a:pPr>
            <a:r>
              <a:rPr lang="en-US" sz="3600" dirty="0"/>
              <a:t>CAS sanction ( 2 years Ban)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0473C-8720-004C-96DA-91851093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9656" y="1608667"/>
            <a:ext cx="3741997" cy="450112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200" dirty="0"/>
              <a:t>Ordinary EU Track</a:t>
            </a:r>
          </a:p>
          <a:p>
            <a:pPr lvl="1" algn="just">
              <a:defRPr/>
            </a:pPr>
            <a:r>
              <a:rPr lang="en-US" sz="3200" dirty="0"/>
              <a:t>EU Commission (no competent)</a:t>
            </a:r>
          </a:p>
          <a:p>
            <a:pPr lvl="1" algn="just">
              <a:defRPr/>
            </a:pPr>
            <a:r>
              <a:rPr lang="en-US" sz="3200" dirty="0"/>
              <a:t>General Court (no competent)</a:t>
            </a:r>
          </a:p>
          <a:p>
            <a:pPr lvl="1" algn="just">
              <a:defRPr/>
            </a:pPr>
            <a:r>
              <a:rPr lang="en-US" sz="3200" dirty="0"/>
              <a:t>Court of Justice (competent)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816D4-CE9B-2442-8E6E-755A4517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5D576DA-65D8-0A49-BD7B-ED55D8DAB07C}" type="slidenum">
              <a:rPr lang="en-GB" altLang="en-US" sz="105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GB" altLang="en-US" sz="105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1" name="Rectangle 256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17" name="Freeform: Shape 256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ABD10C9-B49D-0142-AADF-F72E25E21D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nl-NL" sz="4000" dirty="0">
                <a:solidFill>
                  <a:srgbClr val="FFFFFF"/>
                </a:solidFill>
              </a:rPr>
              <a:t>Are </a:t>
            </a:r>
            <a:r>
              <a:rPr lang="nl-NL" sz="4000" dirty="0" err="1">
                <a:solidFill>
                  <a:srgbClr val="FFFFFF"/>
                </a:solidFill>
              </a:rPr>
              <a:t>Sporting</a:t>
            </a:r>
            <a:r>
              <a:rPr lang="nl-NL" sz="4000" dirty="0">
                <a:solidFill>
                  <a:srgbClr val="FFFFFF"/>
                </a:solidFill>
              </a:rPr>
              <a:t> Rules (doping) subject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EU </a:t>
            </a:r>
            <a:r>
              <a:rPr lang="nl-NL" sz="4000" dirty="0" err="1">
                <a:solidFill>
                  <a:srgbClr val="FFFFFF"/>
                </a:solidFill>
              </a:rPr>
              <a:t>Law</a:t>
            </a:r>
            <a:r>
              <a:rPr lang="nl-NL" sz="4000" dirty="0">
                <a:solidFill>
                  <a:srgbClr val="FFFFFF"/>
                </a:solidFill>
              </a:rPr>
              <a:t>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5B22-5CBA-5F4A-92E6-3644A337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673F56A-A250-724C-80C3-4B24DC943B45}" type="slidenum">
              <a:rPr lang="nl-NL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nl-NL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CB2B3EC6-EF1F-E5A7-A64A-796297F3B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1877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794A4B-5313-4E43-AF50-D6A92F24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800">
                <a:solidFill>
                  <a:schemeClr val="bg1"/>
                </a:solidFill>
              </a:rPr>
              <a:t>FINDING OF THE COURT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61C6-DA5E-8B4B-A295-17C867CC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BA38BDD-883C-9146-AF5F-ED2F837DDA2E}" type="slidenum">
              <a:rPr lang="en-GB" altLang="en-US" sz="1600">
                <a:solidFill>
                  <a:schemeClr val="tx2"/>
                </a:solidFill>
              </a:rPr>
              <a:pPr algn="ctr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GB" altLang="en-US" sz="160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3D0F12-B17F-3574-9FDA-6C134DE81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8914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5" name="Rectangle 6042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27" name="Group 604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0428" name="Rectangle 604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29" name="Rectangle 604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30" name="Rectangle 604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432" name="Rectangle 604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7" name="Title 1">
            <a:extLst>
              <a:ext uri="{FF2B5EF4-FFF2-40B4-BE49-F238E27FC236}">
                <a16:creationId xmlns:a16="http://schemas.microsoft.com/office/drawing/2014/main" id="{E1BDBB4E-C042-DE4B-ACD3-B4CE1EC43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4800"/>
              <a:t>Specificity of Sport</a:t>
            </a:r>
          </a:p>
        </p:txBody>
      </p:sp>
      <p:cxnSp>
        <p:nvCxnSpPr>
          <p:cNvPr id="60434" name="Straight Connector 604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66723925-8DD5-F441-8D5B-4CEDB28BD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F293B0D-9672-E948-A518-55948AB6A182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GB" altLang="en-US" sz="1800"/>
          </a:p>
        </p:txBody>
      </p:sp>
      <p:graphicFrame>
        <p:nvGraphicFramePr>
          <p:cNvPr id="60421" name="Content Placeholder 2">
            <a:extLst>
              <a:ext uri="{FF2B5EF4-FFF2-40B4-BE49-F238E27FC236}">
                <a16:creationId xmlns:a16="http://schemas.microsoft.com/office/drawing/2014/main" id="{1006EE87-2E6C-B7D4-C726-F2A3DF16E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59668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BF84-4F8D-AB45-82C5-9152B1BF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8000"/>
              <a:t>The White Paper on Sport (2007)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3117-01E8-2643-9DDF-51826B50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47C61D8D-73B2-3B4C-A62C-2FC505E8AD7A}" type="slidenum">
              <a:rPr lang="en-GB" alt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GB" alt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468BAE-99E4-FF50-AF62-1AA27210D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838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927</Words>
  <Application>Microsoft Macintosh PowerPoint</Application>
  <PresentationFormat>Widescreen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Case Law After Bosman</vt:lpstr>
      <vt:lpstr>Case Law After Bosman</vt:lpstr>
      <vt:lpstr>Basic Principles of Union Law</vt:lpstr>
      <vt:lpstr>MECA MEDINA – MADJEN  Case C-519/04 P (18 July 2006)</vt:lpstr>
      <vt:lpstr>DOPING: Two swimmers tested positive </vt:lpstr>
      <vt:lpstr>Are Sporting Rules (doping) subject to EU Law ?</vt:lpstr>
      <vt:lpstr>FINDING OF THE COURT</vt:lpstr>
      <vt:lpstr>Specificity of Sport</vt:lpstr>
      <vt:lpstr>The White Paper on Sport (2007)</vt:lpstr>
      <vt:lpstr>The White Paper on Sport (2007)</vt:lpstr>
      <vt:lpstr>ART. 6 TFEU (2007) entry into force (2009)</vt:lpstr>
      <vt:lpstr>ART. 165 TFEU (2007)entry into force (2009)</vt:lpstr>
      <vt:lpstr>Olympique Lyonnais  v. Olivier Bernard and Newcastle UFC Case  C-325/08 (Judgement of 16 March 2010)</vt:lpstr>
      <vt:lpstr>BERNARD CASE </vt:lpstr>
      <vt:lpstr>This is only the beginning of a wonderful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Sport at EU level In the name of autonomy and specificity of sport</dc:title>
  <dc:creator>michele colucci</dc:creator>
  <cp:lastModifiedBy>michele colucci</cp:lastModifiedBy>
  <cp:revision>16</cp:revision>
  <dcterms:created xsi:type="dcterms:W3CDTF">2024-01-13T11:16:34Z</dcterms:created>
  <dcterms:modified xsi:type="dcterms:W3CDTF">2024-10-11T15:42:46Z</dcterms:modified>
</cp:coreProperties>
</file>